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282" r:id="rId16"/>
    <p:sldId id="358" r:id="rId17"/>
    <p:sldId id="329" r:id="rId18"/>
    <p:sldId id="360" r:id="rId19"/>
    <p:sldId id="324" r:id="rId20"/>
    <p:sldId id="366" r:id="rId21"/>
    <p:sldId id="361" r:id="rId22"/>
    <p:sldId id="363"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0351" autoAdjust="0"/>
  </p:normalViewPr>
  <p:slideViewPr>
    <p:cSldViewPr snapToGrid="0">
      <p:cViewPr varScale="1">
        <p:scale>
          <a:sx n="132" d="100"/>
          <a:sy n="132" d="100"/>
        </p:scale>
        <p:origin x="1716" y="102"/>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cs-CZ"/>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cs-CZ"/>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b="0" u="none" dirty="0"/>
              <a:t>Následující prezentace je určena k použití pro malé děti ve věku od 5 do 10 let. Pro tuto aktivitu doporučujeme naplánovat 60 minut. Pro mladší účastníky dobu zkraťte. </a:t>
            </a:r>
            <a:endParaRPr lang="cs-CZ" b="1" u="sng" dirty="0"/>
          </a:p>
          <a:p>
            <a:endParaRPr lang="cs-CZ" b="1" u="sng" dirty="0"/>
          </a:p>
          <a:p>
            <a:r>
              <a:rPr lang="cs-CZ" b="1" u="sng" dirty="0"/>
              <a:t>VZOROVÝ SKRIPT: </a:t>
            </a:r>
          </a:p>
          <a:p>
            <a:endParaRPr lang="cs-CZ" b="1" u="sng" dirty="0"/>
          </a:p>
          <a:p>
            <a:pPr>
              <a:defRPr/>
            </a:pPr>
            <a:r>
              <a:rPr lang="cs-CZ" b="0" u="none" dirty="0"/>
              <a:t>„Ahoj všichni</a:t>
            </a:r>
            <a:r>
              <a:rPr lang="cs-CZ" kern="1200" dirty="0">
                <a:effectLst/>
                <a:latin typeface="+mn-lt"/>
              </a:rPr>
              <a:t>! Jmenuji se &lt;jméno&gt;, z &lt;organizace&gt;. </a:t>
            </a:r>
            <a:r>
              <a:rPr lang="cs-CZ" b="0" u="none" dirty="0"/>
              <a:t>Dnes si vyzkoušíme akci Hour of Code</a:t>
            </a:r>
            <a:r>
              <a:rPr lang="en-US" b="0" u="none" baseline="30000" dirty="0"/>
              <a:t>TM</a:t>
            </a:r>
            <a:r>
              <a:rPr lang="cs-CZ" b="0" u="none" dirty="0"/>
              <a:t> s Minecraftem. </a:t>
            </a:r>
            <a:r>
              <a:rPr lang="cs-CZ" kern="1200" dirty="0">
                <a:effectLst/>
                <a:latin typeface="+mn-lt"/>
              </a:rPr>
              <a:t>Hour of Code</a:t>
            </a:r>
            <a:r>
              <a:rPr lang="en-US" b="0" u="none" baseline="30000" dirty="0"/>
              <a:t>TM</a:t>
            </a:r>
            <a:r>
              <a:rPr lang="cs-CZ" kern="1200" dirty="0">
                <a:effectLst/>
                <a:latin typeface="+mn-lt"/>
              </a:rPr>
              <a:t> je</a:t>
            </a:r>
            <a:r>
              <a:rPr lang="cs-CZ" dirty="0"/>
              <a:t> </a:t>
            </a:r>
            <a:r>
              <a:rPr lang="cs-CZ" kern="1200" dirty="0">
                <a:effectLst/>
                <a:latin typeface="+mn-lt"/>
              </a:rPr>
              <a:t>celosvětová kampaň organizovaná neziskovou organizací Code.org, která má všem ukázat, že základy programování se může naučit kdokoliv. Dnes toho budete součástí</a:t>
            </a:r>
            <a:r>
              <a:rPr lang="cs-CZ" dirty="0"/>
              <a:t> –</a:t>
            </a:r>
            <a:r>
              <a:rPr lang="cs-CZ" b="0" u="none" baseline="0" dirty="0"/>
              <a:t> budete se učit programovat pomocí nové výukové lekce Minecraft Hour of Code</a:t>
            </a:r>
            <a:r>
              <a:rPr lang="en-US" b="0" u="none" baseline="30000" dirty="0"/>
              <a:t>TM</a:t>
            </a:r>
            <a:r>
              <a:rPr lang="cs-CZ" b="0" u="none" baseline="0" dirty="0"/>
              <a:t> od společnosti Microsoft. Předtím si však řekneme trochu o tom, co to je programování, proč je důležité a proč je to tak zábavná činnost!“</a:t>
            </a:r>
            <a:endParaRPr lang="cs-CZ" b="1" u="sng" dirty="0"/>
          </a:p>
          <a:p>
            <a:endParaRPr lang="cs-CZ" b="1" u="sng" dirty="0"/>
          </a:p>
          <a:p>
            <a:endParaRPr lang="cs-CZ" b="1" u="sng" dirty="0"/>
          </a:p>
          <a:p>
            <a:r>
              <a:rPr lang="cs-CZ" b="1" u="sng" dirty="0"/>
              <a:t>CÍL SNÍMKU:</a:t>
            </a:r>
            <a:r>
              <a:rPr lang="cs-CZ" dirty="0"/>
              <a:t> </a:t>
            </a:r>
          </a:p>
          <a:p>
            <a:endParaRPr lang="cs-CZ" b="0" u="none" baseline="0" dirty="0"/>
          </a:p>
          <a:p>
            <a:r>
              <a:rPr lang="cs-CZ" b="0" u="none" baseline="0" dirty="0"/>
              <a:t>Nadchnout účastníky k akci Hour of Code</a:t>
            </a:r>
            <a:r>
              <a:rPr lang="en-US" b="0" u="none" baseline="30000" dirty="0"/>
              <a:t>TM</a:t>
            </a:r>
            <a:r>
              <a:rPr lang="cs-CZ" b="0" u="none" baseline="0" dirty="0"/>
              <a:t>!</a:t>
            </a:r>
          </a:p>
          <a:p>
            <a:endParaRPr lang="cs-CZ" b="0" u="none" baseline="0" dirty="0"/>
          </a:p>
          <a:p>
            <a:r>
              <a:rPr lang="cs-CZ" b="1" u="sng" baseline="0" dirty="0"/>
              <a:t>POZNÁMKA PRO POMOCNÍKY:</a:t>
            </a:r>
          </a:p>
          <a:p>
            <a:r>
              <a:rPr lang="cs-CZ" sz="1200" kern="1200" dirty="0">
                <a:solidFill>
                  <a:schemeClr val="tx1"/>
                </a:solidFill>
                <a:effectLst/>
                <a:latin typeface="+mn-lt"/>
              </a:rPr>
              <a:t>Nezapomeňte, že hlavním účelem akce je, aby se účastníci zapojili do výukové lekce. Vhodným způsobem zkraťte dobu své prezentace. Většina snímků v tomto balíčku je navržena k velmi krátkému zobrazení a podporuje rychlou a konverzační prezentaci.</a:t>
            </a:r>
            <a:endParaRPr lang="cs-CZ" b="1" u="sng" dirty="0"/>
          </a:p>
          <a:p>
            <a:endParaRPr lang="cs-CZ" b="1" u="sng" dirty="0"/>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r>
              <a:rPr lang="cs-CZ" sz="1200" kern="1200" dirty="0">
                <a:solidFill>
                  <a:schemeClr val="tx1"/>
                </a:solidFill>
                <a:effectLst/>
                <a:latin typeface="+mn-lt"/>
              </a:rPr>
              <a:t>Tento obrázek představuje celosvětovou účast v akcích Hour of Code</a:t>
            </a:r>
            <a:r>
              <a:rPr lang="en-US" b="0" u="none" baseline="30000" dirty="0"/>
              <a:t>TM</a:t>
            </a:r>
            <a:r>
              <a:rPr lang="cs-CZ" sz="1200" kern="1200" dirty="0">
                <a:solidFill>
                  <a:schemeClr val="tx1"/>
                </a:solidFill>
                <a:effectLst/>
                <a:latin typeface="+mn-lt"/>
              </a:rPr>
              <a:t>. </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cs-CZ"/>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a:p>
          <a:p>
            <a:r>
              <a:rPr lang="cs-CZ" b="0" baseline="0"/>
              <a:t>„</a:t>
            </a:r>
            <a:r>
              <a:rPr lang="cs-CZ" sz="1200" kern="1200">
                <a:solidFill>
                  <a:schemeClr val="tx1"/>
                </a:solidFill>
                <a:effectLst/>
                <a:latin typeface="+mn-lt"/>
              </a:rPr>
              <a:t>Kód vám také umožňuje vytvářet nové věci, takže pomáhá, když jste nápadití a kreativní.“</a:t>
            </a:r>
          </a:p>
          <a:p>
            <a:endParaRPr lang="cs-CZ" b="1" u="sng"/>
          </a:p>
          <a:p>
            <a:endParaRPr lang="cs-CZ"/>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cs-CZ"/>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dirty="0"/>
              <a:t>„Programování je skupinovou činností. Jelikož všichni programátoři vždy řeší problémy a používají svoji představivost, </a:t>
            </a:r>
            <a:r>
              <a:rPr lang="cs-CZ" sz="1200" kern="1200" dirty="0">
                <a:solidFill>
                  <a:schemeClr val="tx1"/>
                </a:solidFill>
                <a:effectLst/>
                <a:latin typeface="+mn-lt"/>
              </a:rPr>
              <a:t>pomáhají si navzájem sdílením svých nápadů a řešení.” </a:t>
            </a:r>
            <a:endParaRPr lang="cs-CZ" dirty="0"/>
          </a:p>
          <a:p>
            <a:endParaRPr lang="cs-CZ" b="1" u="sng" dirty="0"/>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cs-CZ"/>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sz="1200" kern="1200" dirty="0">
                <a:solidFill>
                  <a:schemeClr val="tx1"/>
                </a:solidFill>
                <a:effectLst/>
                <a:latin typeface="+mn-lt"/>
              </a:rPr>
              <a:t>„Co rádi děláte?</a:t>
            </a:r>
            <a:r>
              <a:rPr lang="cs-CZ" dirty="0"/>
              <a:t> </a:t>
            </a:r>
            <a:r>
              <a:rPr lang="cs-CZ" sz="1200" kern="1200" dirty="0">
                <a:solidFill>
                  <a:schemeClr val="tx1"/>
                </a:solidFill>
                <a:effectLst/>
                <a:latin typeface="+mn-lt"/>
              </a:rPr>
              <a:t>Může to být úplně cokoliv – čtení, hraní sportů, móda, hraní videoher.“</a:t>
            </a:r>
            <a:endParaRPr lang="cs-CZ" b="1" u="sng" dirty="0"/>
          </a:p>
          <a:p>
            <a:endParaRPr lang="cs-CZ" b="1" u="sng" dirty="0"/>
          </a:p>
          <a:p>
            <a:r>
              <a:rPr lang="cs-CZ" b="1" u="sng" dirty="0"/>
              <a:t>CÍL SNÍMKU:</a:t>
            </a:r>
          </a:p>
          <a:p>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Popsat programování jako něco, co je propojeno se zájmy mimo prostor technologií, což děti zaujme s větší pravděpodobností. Cílem je využít jejich představivost k tomu, jak převést nadšení k jiným věcem na projekt programování, což může jejich nadšení dále rozvíjet. </a:t>
            </a:r>
            <a:endParaRPr lang="cs-CZ" b="1" u="sng" dirty="0"/>
          </a:p>
          <a:p>
            <a:endParaRPr lang="cs-CZ" b="1" dirty="0"/>
          </a:p>
          <a:p>
            <a:r>
              <a:rPr lang="cs-CZ" b="1" u="sng" dirty="0"/>
              <a:t>POZNÁMKA PRO POMOCNÍKY:</a:t>
            </a:r>
            <a:r>
              <a:rPr lang="cs-CZ" b="1" u="none" dirty="0"/>
              <a:t> </a:t>
            </a:r>
            <a:r>
              <a:rPr lang="cs-CZ" b="0" dirty="0"/>
              <a:t>Požádejte své účastníky, aby se podělili o své nadšení a myšlenky.</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cs-CZ"/>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b="0" u="none" dirty="0"/>
              <a:t>„Programování může být součástí všech věcí, které rádi děláte!“</a:t>
            </a:r>
          </a:p>
          <a:p>
            <a:endParaRPr lang="cs-CZ" b="0" u="none" baseline="0" dirty="0"/>
          </a:p>
          <a:p>
            <a:r>
              <a:rPr lang="cs-CZ" b="0" u="none" baseline="0" dirty="0"/>
              <a:t>*ZMÍNĚNÉ PŘÍKLADY</a:t>
            </a:r>
          </a:p>
          <a:p>
            <a:pPr marL="628650" lvl="1" indent="-171450">
              <a:buFont typeface="Arial"/>
              <a:buChar char="•"/>
            </a:pPr>
            <a:r>
              <a:rPr lang="cs-CZ" sz="1200" kern="1200" dirty="0">
                <a:solidFill>
                  <a:schemeClr val="tx1"/>
                </a:solidFill>
                <a:effectLst/>
                <a:latin typeface="+mn-lt"/>
              </a:rPr>
              <a:t>Lidé, kteří mají rádi </a:t>
            </a:r>
            <a:r>
              <a:rPr lang="cs-CZ" sz="1200" b="1" kern="1200" dirty="0">
                <a:solidFill>
                  <a:schemeClr val="tx1"/>
                </a:solidFill>
                <a:effectLst/>
                <a:latin typeface="+mn-lt"/>
              </a:rPr>
              <a:t>filmy, </a:t>
            </a:r>
            <a:r>
              <a:rPr lang="cs-CZ" sz="1200" kern="1200" dirty="0">
                <a:solidFill>
                  <a:schemeClr val="tx1"/>
                </a:solidFill>
                <a:effectLst/>
                <a:latin typeface="+mn-lt"/>
              </a:rPr>
              <a:t>mohou vytvořit aplikaci, kde lidé filmy hodnotí a hovoří o nich.</a:t>
            </a:r>
            <a:endParaRPr lang="cs-CZ" dirty="0">
              <a:effectLst/>
            </a:endParaRPr>
          </a:p>
          <a:p>
            <a:pPr marL="628650" lvl="1" indent="-171450">
              <a:buFont typeface="Arial"/>
              <a:buChar char="•"/>
            </a:pPr>
            <a:r>
              <a:rPr lang="cs-CZ" sz="1200" kern="1200" dirty="0">
                <a:solidFill>
                  <a:schemeClr val="tx1"/>
                </a:solidFill>
                <a:effectLst/>
                <a:latin typeface="+mn-lt"/>
              </a:rPr>
              <a:t>Lidé, kteří mají rádi </a:t>
            </a:r>
            <a:r>
              <a:rPr lang="cs-CZ" sz="1200" b="1" kern="1200" dirty="0">
                <a:solidFill>
                  <a:schemeClr val="tx1"/>
                </a:solidFill>
                <a:effectLst/>
                <a:latin typeface="+mn-lt"/>
              </a:rPr>
              <a:t>videohry, </a:t>
            </a:r>
            <a:r>
              <a:rPr lang="cs-CZ" sz="1200" kern="1200" dirty="0">
                <a:solidFill>
                  <a:schemeClr val="tx1"/>
                </a:solidFill>
                <a:effectLst/>
                <a:latin typeface="+mn-lt"/>
              </a:rPr>
              <a:t>si mohou sestavit vlastní hru.</a:t>
            </a:r>
          </a:p>
          <a:p>
            <a:pPr marL="628650" lvl="1" indent="-171450">
              <a:buFont typeface="Arial"/>
              <a:buChar char="•"/>
            </a:pPr>
            <a:r>
              <a:rPr lang="cs-CZ" sz="1200" kern="1200" dirty="0">
                <a:solidFill>
                  <a:schemeClr val="tx1"/>
                </a:solidFill>
                <a:effectLst/>
                <a:latin typeface="+mn-lt"/>
              </a:rPr>
              <a:t>Lidé, kteří mají rádi </a:t>
            </a:r>
            <a:r>
              <a:rPr lang="cs-CZ" sz="1200" b="1" kern="1200" dirty="0">
                <a:solidFill>
                  <a:schemeClr val="tx1"/>
                </a:solidFill>
                <a:effectLst/>
                <a:latin typeface="+mn-lt"/>
              </a:rPr>
              <a:t>sporty, </a:t>
            </a:r>
            <a:r>
              <a:rPr lang="cs-CZ" sz="1200" kern="1200" dirty="0">
                <a:solidFill>
                  <a:schemeClr val="tx1"/>
                </a:solidFill>
                <a:effectLst/>
                <a:latin typeface="+mn-lt"/>
              </a:rPr>
              <a:t>mohou vytvořit aplikaci, která jim ukáže statistiky jejich oblíbeného týmu.</a:t>
            </a:r>
          </a:p>
          <a:p>
            <a:pPr marL="628650" lvl="1" indent="-171450">
              <a:buFont typeface="Arial"/>
              <a:buChar char="•"/>
            </a:pPr>
            <a:r>
              <a:rPr lang="cs-CZ" sz="1200" kern="1200" dirty="0">
                <a:solidFill>
                  <a:schemeClr val="tx1"/>
                </a:solidFill>
                <a:effectLst/>
                <a:latin typeface="+mn-lt"/>
              </a:rPr>
              <a:t>Pokud má někdo rád </a:t>
            </a:r>
            <a:r>
              <a:rPr lang="cs-CZ" sz="1200" b="1" kern="1200" dirty="0">
                <a:solidFill>
                  <a:schemeClr val="tx1"/>
                </a:solidFill>
                <a:effectLst/>
                <a:latin typeface="+mn-lt"/>
              </a:rPr>
              <a:t>animáky a superhrdiny</a:t>
            </a:r>
            <a:r>
              <a:rPr lang="cs-CZ" sz="1200" kern="1200" dirty="0">
                <a:solidFill>
                  <a:schemeClr val="tx1"/>
                </a:solidFill>
                <a:effectLst/>
                <a:latin typeface="+mn-lt"/>
              </a:rPr>
              <a:t>, může vytvořit webovou stránku týkající se jejich oblíbené postavy.</a:t>
            </a:r>
            <a:endParaRPr lang="cs-CZ" dirty="0">
              <a:effectLst/>
            </a:endParaRPr>
          </a:p>
          <a:p>
            <a:endParaRPr lang="cs-CZ" b="1" u="sng" dirty="0"/>
          </a:p>
          <a:p>
            <a:r>
              <a:rPr lang="cs-CZ" b="1" u="sng" dirty="0"/>
              <a:t>CÍL SNÍMKU:</a:t>
            </a:r>
          </a:p>
          <a:p>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Zdůraznit, že při programování neobjeví pouze nové způsoby zábavy a možnosti, co lze dělat pomocí programování, ale že výsledky jejich práce mohou být něco, co mohou sdílet a používat s kamarády.</a:t>
            </a:r>
          </a:p>
          <a:p>
            <a:endParaRPr lang="cs-CZ" b="1" dirty="0"/>
          </a:p>
          <a:p>
            <a:pPr marL="0" marR="0" indent="0" algn="l" defTabSz="914400" rtl="0" eaLnBrk="1" fontAlgn="auto" latinLnBrk="0" hangingPunct="1">
              <a:lnSpc>
                <a:spcPct val="100000"/>
              </a:lnSpc>
              <a:spcBef>
                <a:spcPts val="0"/>
              </a:spcBef>
              <a:spcAft>
                <a:spcPts val="0"/>
              </a:spcAft>
              <a:buClrTx/>
              <a:buSzTx/>
              <a:buFontTx/>
              <a:buNone/>
              <a:tabLst/>
              <a:defRPr/>
            </a:pPr>
            <a:endParaRPr lang="cs-CZ" dirty="0"/>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cs-CZ"/>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endParaRPr lang="cs-CZ"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b="0" u="none" dirty="0"/>
              <a:t>„Jste připraveni začít programovat? Pojďme na to! „Na dnešní akci </a:t>
            </a:r>
            <a:r>
              <a:rPr lang="cs-CZ" sz="1200" dirty="0">
                <a:solidFill>
                  <a:schemeClr val="bg1"/>
                </a:solidFill>
                <a:latin typeface="Segoe UI Light" panose="020B0502040204020203" pitchFamily="34" charset="0"/>
              </a:rPr>
              <a:t>Hour of Code</a:t>
            </a:r>
            <a:r>
              <a:rPr lang="en-US" b="0" u="none" baseline="30000" dirty="0"/>
              <a:t>TM</a:t>
            </a:r>
            <a:r>
              <a:rPr lang="cs-CZ" b="0" u="none" baseline="0" dirty="0"/>
              <a:t> se budeme učit pomocí</a:t>
            </a:r>
            <a:r>
              <a:rPr lang="cs-CZ" sz="1200" kern="1200" dirty="0">
                <a:solidFill>
                  <a:schemeClr val="tx1"/>
                </a:solidFill>
                <a:effectLst/>
                <a:latin typeface="+mn-lt"/>
              </a:rPr>
              <a:t> výukové lekce inspirované hrou Minecraft</a:t>
            </a:r>
            <a:r>
              <a:rPr lang="cs-CZ" b="0" u="none" baseline="0" dirty="0"/>
              <a:t>. Výuková lekce </a:t>
            </a:r>
            <a:r>
              <a:rPr lang="cs-CZ" sz="1200" kern="1200" dirty="0">
                <a:solidFill>
                  <a:schemeClr val="tx1"/>
                </a:solidFill>
                <a:effectLst/>
                <a:latin typeface="+mn-lt"/>
              </a:rPr>
              <a:t>využívá postavy a koncepty z videohry Minecraft, ale nejedná se o hru samotnou.</a:t>
            </a:r>
            <a:r>
              <a:rPr lang="cs-CZ" b="0" u="none" baseline="0" dirty="0"/>
              <a:t>“</a:t>
            </a:r>
            <a:r>
              <a:rPr lang="cs-CZ" dirty="0"/>
              <a:t> </a:t>
            </a:r>
            <a:r>
              <a:rPr lang="cs-CZ" sz="1200" kern="1200" dirty="0">
                <a:solidFill>
                  <a:schemeClr val="tx1"/>
                </a:solidFill>
                <a:effectLst/>
                <a:latin typeface="+mn-lt"/>
              </a:rPr>
              <a:t>Ve výukové lekci Minecraft Hour of Code</a:t>
            </a:r>
            <a:r>
              <a:rPr lang="en-US" b="0" u="none" baseline="30000" dirty="0"/>
              <a:t>TM</a:t>
            </a:r>
            <a:r>
              <a:rPr lang="cs-CZ" sz="1200" kern="1200" dirty="0">
                <a:solidFill>
                  <a:schemeClr val="tx1"/>
                </a:solidFill>
                <a:effectLst/>
                <a:latin typeface="+mn-lt"/>
              </a:rPr>
              <a:t> se seznámíte s „Agentem“ a naučíte se a budete používat postupy programování jako smyčky, ladění a funkce k navrhování vlastních řešení hádanek a budete sledovat, jak agent plní vaše příkazy.“</a:t>
            </a:r>
            <a:endParaRPr lang="cs-CZ" sz="1200" b="0" baseline="0" dirty="0"/>
          </a:p>
          <a:p>
            <a:endParaRPr lang="cs-CZ"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u="none" baseline="0" dirty="0"/>
              <a:t>„Dnes budete mít na hraní _____ minut. Pokud se zaseknete, buďte trpěliví a zkuste jiný způsob řešení problému. V dalším kroku se zeptejte souseda a nakonec, pokud chcete moji pomoc, [zvedněte ruku, zvedněte palec apod.].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u="none" baseline="0" dirty="0"/>
              <a:t>Nezapomeňte svá sluchátka!“</a:t>
            </a:r>
            <a:endParaRPr lang="cs-CZ" sz="1200" b="0" u="none" dirty="0"/>
          </a:p>
          <a:p>
            <a:endParaRPr lang="cs-CZ" b="0" u="none" dirty="0"/>
          </a:p>
          <a:p>
            <a:endParaRPr lang="cs-CZ" b="1" u="sng" dirty="0"/>
          </a:p>
          <a:p>
            <a:r>
              <a:rPr lang="cs-CZ" b="1" u="sng" dirty="0"/>
              <a:t>CÍL SNÍMKU:</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b="0" u="none" dirty="0"/>
              <a:t>Představit akci </a:t>
            </a:r>
            <a:r>
              <a:rPr lang="cs-CZ" sz="1200" dirty="0">
                <a:solidFill>
                  <a:schemeClr val="bg1"/>
                </a:solidFill>
                <a:latin typeface="Segoe UI Light" panose="020B0502040204020203" pitchFamily="34" charset="0"/>
              </a:rPr>
              <a:t>Hour of Code</a:t>
            </a:r>
            <a:r>
              <a:rPr lang="en-US" b="0" u="none" baseline="30000" dirty="0"/>
              <a:t>TM</a:t>
            </a:r>
            <a:endParaRPr lang="cs-CZ" sz="1200" dirty="0">
              <a:solidFill>
                <a:schemeClr val="bg1"/>
              </a:solidFill>
              <a:latin typeface="Segoe UI Light" panose="020B0502040204020203" pitchFamily="34" charset="0"/>
            </a:endParaRPr>
          </a:p>
          <a:p>
            <a:endParaRPr lang="cs-CZ" b="1"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b="1" u="sng" dirty="0"/>
              <a:t>POZNÁMKA PRO POMOCNÍKY:</a:t>
            </a:r>
          </a:p>
          <a:p>
            <a:pPr>
              <a:defRPr/>
            </a:pPr>
            <a:r>
              <a:rPr lang="cs-CZ" b="0" dirty="0"/>
              <a:t>K dispozici je více než jedna výuková lekce Minecraft. Začněte s výukovou lekcí </a:t>
            </a:r>
            <a:r>
              <a:rPr lang="cs-CZ" dirty="0"/>
              <a:t>pro tento rok </a:t>
            </a:r>
            <a:r>
              <a:rPr lang="cs-CZ" b="0" dirty="0"/>
              <a:t>a využijte ostatní, pokud zbude nějaký čas. Všechny výukové lekce vyučují odlišné koncepty, takže dokončení všech výukových lekcí je skvělý nápad.</a:t>
            </a:r>
            <a:r>
              <a:rPr lang="cs-CZ" dirty="0"/>
              <a:t> </a:t>
            </a:r>
            <a:endParaRPr lang="cs-CZ" b="0" dirty="0"/>
          </a:p>
          <a:p>
            <a:endParaRPr lang="cs-CZ" sz="1200" b="1" u="sng" kern="1200" baseline="0" dirty="0">
              <a:solidFill>
                <a:schemeClr val="tx1"/>
              </a:solidFill>
              <a:effectLst/>
              <a:latin typeface="+mn-lt"/>
              <a:ea typeface="+mn-ea"/>
              <a:cs typeface="+mn-cs"/>
            </a:endParaRPr>
          </a:p>
          <a:p>
            <a:r>
              <a:rPr lang="cs-CZ" sz="1200" kern="1200" dirty="0">
                <a:solidFill>
                  <a:schemeClr val="tx1"/>
                </a:solidFill>
                <a:effectLst/>
                <a:latin typeface="+mn-lt"/>
              </a:rPr>
              <a:t>Pokud nemůžete poskytnout všem účastníkům vlastní zařízení, snažte se je s někým spárovat a nechte je se měnit každý krok jednotlivých lekcí, takže oba získají šanci být aktivní a pozorovat. Doporučujeme, aby děti na hádankách pracovaly samostatně.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cs-CZ" sz="1200" kern="1200" dirty="0">
                <a:solidFill>
                  <a:schemeClr val="tx1"/>
                </a:solidFill>
                <a:effectLst/>
                <a:latin typeface="+mn-lt"/>
              </a:rPr>
              <a:t>Po patnácti minutách skupině pogratulujte ohledně dosaženého postupu a napsaného kódu.</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cs-CZ" sz="1200" b="0" u="none" kern="1200" dirty="0">
                <a:solidFill>
                  <a:schemeClr val="tx1"/>
                </a:solidFill>
                <a:effectLst/>
                <a:latin typeface="+mn-lt"/>
              </a:rPr>
              <a:t>Účastníky, kteří dokončí výukovou lekci a/nebo jsou pokročilejší, pozvěte k hraní prostřednictvím výukové lekce pomocí </a:t>
            </a:r>
            <a:r>
              <a:rPr lang="cs-CZ" sz="1200" b="1" u="none" kern="1200" dirty="0">
                <a:solidFill>
                  <a:schemeClr val="tx1"/>
                </a:solidFill>
                <a:effectLst/>
                <a:latin typeface="+mn-lt"/>
              </a:rPr>
              <a:t>diamantové cesty </a:t>
            </a:r>
            <a:r>
              <a:rPr lang="cs-CZ" sz="1200" b="0" u="none" kern="1200" dirty="0">
                <a:solidFill>
                  <a:schemeClr val="tx1"/>
                </a:solidFill>
                <a:effectLst/>
                <a:latin typeface="+mn-lt"/>
              </a:rPr>
              <a:t>– která zahrnuje dodatečné programátorské problémy, které musí dokončit, aby obdrželi diamant na dané úrovni.</a:t>
            </a:r>
            <a:endParaRPr lang="cs-CZ"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cs-CZ"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cs-CZ" b="0" dirty="0"/>
          </a:p>
          <a:p>
            <a:r>
              <a:rPr lang="cs-CZ"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cs-CZ"/>
          </a:p>
        </p:txBody>
      </p:sp>
    </p:spTree>
    <p:extLst>
      <p:ext uri="{BB962C8B-B14F-4D97-AF65-F5344CB8AC3E}">
        <p14:creationId xmlns:p14="http://schemas.microsoft.com/office/powerpoint/2010/main" val="116312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endParaRPr lang="cs-CZ" b="0" u="none" dirty="0"/>
          </a:p>
          <a:p>
            <a:endParaRPr lang="cs-CZ" b="0" u="none" dirty="0"/>
          </a:p>
          <a:p>
            <a:r>
              <a:rPr lang="cs-CZ" b="0" u="none" dirty="0"/>
              <a:t>„Teď přejděte na </a:t>
            </a:r>
            <a:r>
              <a:rPr lang="cs-CZ" sz="1200" b="0" u="none" dirty="0">
                <a:solidFill>
                  <a:schemeClr val="bg1"/>
                </a:solidFill>
                <a:latin typeface="Segoe Pro Light" charset="0"/>
              </a:rPr>
              <a:t>code.org</a:t>
            </a:r>
            <a:r>
              <a:rPr lang="cs-CZ" sz="1200" dirty="0">
                <a:solidFill>
                  <a:schemeClr val="bg1"/>
                </a:solidFill>
                <a:latin typeface="Segoe Pro Light" charset="0"/>
              </a:rPr>
              <a:t>/Minecraft</a:t>
            </a:r>
            <a:r>
              <a:rPr lang="cs-CZ" dirty="0"/>
              <a:t> </a:t>
            </a:r>
            <a:r>
              <a:rPr lang="cs-CZ" b="0" u="none" baseline="0" dirty="0"/>
              <a:t>a najdete zde výukovou lekci „</a:t>
            </a:r>
            <a:r>
              <a:rPr lang="cs-CZ" sz="1200" kern="1200" dirty="0">
                <a:solidFill>
                  <a:schemeClr val="tx1"/>
                </a:solidFill>
                <a:effectLst/>
                <a:latin typeface="+mn-lt"/>
              </a:rPr>
              <a:t>Minecraft Hour of Code</a:t>
            </a:r>
            <a:r>
              <a:rPr lang="en-US" b="0" u="none" baseline="30000" dirty="0"/>
              <a:t>TM</a:t>
            </a:r>
            <a:r>
              <a:rPr lang="cs-CZ" sz="1200" kern="1200" dirty="0">
                <a:solidFill>
                  <a:schemeClr val="tx1"/>
                </a:solidFill>
                <a:effectLst/>
                <a:latin typeface="+mn-lt"/>
              </a:rPr>
              <a:t> Hero’s Journey“ </a:t>
            </a:r>
            <a:r>
              <a:rPr lang="cs-CZ" b="0" u="none" baseline="0" dirty="0"/>
              <a:t>a ZAČNĚTE! “</a:t>
            </a:r>
            <a:endParaRPr lang="cs-CZ" b="1" u="sng" dirty="0"/>
          </a:p>
          <a:p>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CÍL SNÍMKU:</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Poskytnout lidem čas otevřít výukovou lekci.</a:t>
            </a:r>
          </a:p>
          <a:p>
            <a:pPr marL="0" marR="0" indent="0" algn="l" defTabSz="914400" rtl="0" eaLnBrk="1" fontAlgn="auto" latinLnBrk="0" hangingPunct="1">
              <a:lnSpc>
                <a:spcPct val="100000"/>
              </a:lnSpc>
              <a:spcBef>
                <a:spcPts val="0"/>
              </a:spcBef>
              <a:spcAft>
                <a:spcPts val="0"/>
              </a:spcAft>
              <a:buClrTx/>
              <a:buSzTx/>
              <a:buFontTx/>
              <a:buNone/>
              <a:tabLst/>
              <a:defRPr/>
            </a:pPr>
            <a:endParaRPr lang="cs-CZ" b="0" u="none" baseline="0" dirty="0"/>
          </a:p>
          <a:p>
            <a:r>
              <a:rPr lang="cs-CZ" b="1" u="sng" baseline="0" dirty="0"/>
              <a:t>POZNÁMKA PRO POMOCNÍKY: </a:t>
            </a:r>
          </a:p>
          <a:p>
            <a:pPr marL="628650" lvl="1" indent="-171450">
              <a:buFont typeface="Arial"/>
              <a:buChar char="•"/>
            </a:pPr>
            <a:r>
              <a:rPr lang="cs-CZ" dirty="0"/>
              <a:t>Umístěte tento snímek během výukové lekce nahoru a pokračujte na další snímek </a:t>
            </a:r>
            <a:r>
              <a:rPr lang="cs-CZ" i="1" baseline="0" dirty="0"/>
              <a:t>pouze</a:t>
            </a:r>
            <a:r>
              <a:rPr lang="cs-CZ" dirty="0"/>
              <a:t> až se vaše skupina přiblíží ke konci své výukové lekce.</a:t>
            </a:r>
          </a:p>
          <a:p>
            <a:pPr marL="628650" lvl="1" indent="-171450">
              <a:buFont typeface="Arial"/>
              <a:buChar char="•"/>
            </a:pPr>
            <a:r>
              <a:rPr lang="cs-CZ" sz="1200" kern="1200" dirty="0">
                <a:solidFill>
                  <a:schemeClr val="tx1"/>
                </a:solidFill>
                <a:effectLst/>
                <a:latin typeface="+mn-lt"/>
              </a:rPr>
              <a:t>Pokud se účastníci přihlásí do výukové lekce, postup se uloží na jednotlivých úrovních a oni se mohou vrátit, pokud je nedokončí. </a:t>
            </a:r>
          </a:p>
          <a:p>
            <a:pPr marL="628650" lvl="1" indent="-171450">
              <a:buFont typeface="Arial"/>
              <a:buChar char="•"/>
            </a:pPr>
            <a:r>
              <a:rPr lang="cs-CZ" sz="1200" kern="1200" dirty="0">
                <a:solidFill>
                  <a:schemeClr val="tx1"/>
                </a:solidFill>
                <a:effectLst/>
                <a:latin typeface="+mn-lt"/>
              </a:rPr>
              <a:t>Jelikož je k dispozici volné hraní a prostor ke stavbě čehokoliv, co člověka napadne, nezapomeňte na rizika související s dětmi a uživatelem generovaným obsahem.</a:t>
            </a:r>
            <a:endParaRPr lang="cs-CZ" baseline="0" dirty="0"/>
          </a:p>
          <a:p>
            <a:pPr marL="0" lvl="0" indent="0">
              <a:buFont typeface="Arial"/>
              <a:buNone/>
            </a:pPr>
            <a:endParaRPr lang="cs-CZ" baseline="0" dirty="0">
              <a:highlight>
                <a:srgbClr val="FFFF00"/>
              </a:highlight>
            </a:endParaRPr>
          </a:p>
          <a:p>
            <a:pPr marL="0" lvl="0" indent="0">
              <a:buFont typeface="Arial"/>
              <a:buNone/>
            </a:pPr>
            <a:r>
              <a:rPr lang="cs-CZ" b="1" u="sng" baseline="0" dirty="0">
                <a:highlight>
                  <a:srgbClr val="FFFF00"/>
                </a:highlight>
              </a:rPr>
              <a:t>POKUD MÁTE OMEZENÝ ČAS:</a:t>
            </a:r>
          </a:p>
          <a:p>
            <a:pPr marL="628650" lvl="1" indent="-171450">
              <a:buFont typeface="Arial"/>
              <a:buChar char="•"/>
            </a:pPr>
            <a:r>
              <a:rPr lang="cs-CZ" sz="1200" kern="1200" dirty="0">
                <a:solidFill>
                  <a:schemeClr val="tx1"/>
                </a:solidFill>
                <a:effectLst/>
                <a:highlight>
                  <a:srgbClr val="FFFF00"/>
                </a:highlight>
                <a:latin typeface="+mn-lt"/>
              </a:rPr>
              <a:t>Dokončete co nejvíce hádanek můžete. Technicky zdatné děti je mohou všechny dokončit za 50–60 minut.</a:t>
            </a:r>
          </a:p>
          <a:p>
            <a:pPr marL="628650" lvl="1" indent="-171450">
              <a:buFont typeface="Arial"/>
              <a:buChar char="•"/>
            </a:pPr>
            <a:r>
              <a:rPr lang="cs-CZ" sz="1200" kern="1200" dirty="0">
                <a:solidFill>
                  <a:schemeClr val="tx1"/>
                </a:solidFill>
                <a:effectLst/>
                <a:highlight>
                  <a:srgbClr val="FFFF00"/>
                </a:highlight>
                <a:latin typeface="+mn-lt"/>
              </a:rPr>
              <a:t>Pogratulujte studentům za jejich úspěchy a dejte jim vědět, že mohou dále programovat z domova.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b="1" u="sng" baseline="0" dirty="0">
                <a:highlight>
                  <a:srgbClr val="FFFF00"/>
                </a:highlight>
              </a:rPr>
              <a:t>POKUD MÁTE ČAS NAVÍC:</a:t>
            </a:r>
          </a:p>
          <a:p>
            <a:pPr marL="628650" lvl="1" indent="-171450">
              <a:buFont typeface="Arial" panose="020B0604020202020204" pitchFamily="34" charset="0"/>
              <a:buChar char="•"/>
            </a:pPr>
            <a:r>
              <a:rPr lang="cs-CZ" sz="1200" kern="1200" dirty="0">
                <a:solidFill>
                  <a:schemeClr val="tx1"/>
                </a:solidFill>
                <a:effectLst/>
                <a:latin typeface="+mn-lt"/>
              </a:rPr>
              <a:t>Veďte studenty, aby pokračovali ve vytváření poslední hádanky pro získání dalších hodin hratelnosti. </a:t>
            </a:r>
          </a:p>
          <a:p>
            <a:pPr marL="628650" lvl="1" indent="-171450">
              <a:buFont typeface="Arial" panose="020B0604020202020204" pitchFamily="34" charset="0"/>
              <a:buChar char="•"/>
            </a:pPr>
            <a:r>
              <a:rPr lang="cs-CZ" sz="1200" kern="1200" dirty="0">
                <a:solidFill>
                  <a:schemeClr val="tx1"/>
                </a:solidFill>
                <a:effectLst/>
                <a:latin typeface="+mn-lt"/>
              </a:rPr>
              <a:t>Veďte studenty, aby se vrátili zpět k jednotlivým hádankám a vyzvěte je, aby hádanky vyřešili jiným způsobem. Posílíte tak zábavu a zajímavé příležitosti k opakování jinými způsoby a experimentování.</a:t>
            </a:r>
          </a:p>
          <a:p>
            <a:pPr marL="628650" lvl="1" indent="-171450">
              <a:buFont typeface="Arial" panose="020B0604020202020204" pitchFamily="34" charset="0"/>
              <a:buChar char="•"/>
            </a:pPr>
            <a:r>
              <a:rPr lang="cs-CZ" sz="1200" b="0" u="none" kern="1200" dirty="0">
                <a:solidFill>
                  <a:schemeClr val="tx1"/>
                </a:solidFill>
                <a:effectLst/>
                <a:latin typeface="+mn-lt"/>
              </a:rPr>
              <a:t>Veďte studenty, aby si prošli lekcí „Minecraft Hour of Code</a:t>
            </a:r>
            <a:r>
              <a:rPr lang="en-US" b="0" u="none" baseline="30000" dirty="0"/>
              <a:t>TM</a:t>
            </a:r>
            <a:r>
              <a:rPr lang="cs-CZ" sz="1200" b="0" u="none" kern="1200" dirty="0">
                <a:solidFill>
                  <a:schemeClr val="tx1"/>
                </a:solidFill>
                <a:effectLst/>
                <a:latin typeface="+mn-lt"/>
              </a:rPr>
              <a:t> Adventurer” a/nebo „Minecraft Hour of Code</a:t>
            </a:r>
            <a:r>
              <a:rPr lang="en-US" b="0" u="none" baseline="30000" dirty="0"/>
              <a:t>TM</a:t>
            </a:r>
            <a:r>
              <a:rPr lang="cs-CZ" sz="1200" b="0" u="none" kern="1200" dirty="0">
                <a:solidFill>
                  <a:schemeClr val="tx1"/>
                </a:solidFill>
                <a:effectLst/>
                <a:latin typeface="+mn-lt"/>
              </a:rPr>
              <a:t> Designer“.</a:t>
            </a:r>
            <a:endParaRPr lang="cs-CZ" b="0" u="none" dirty="0"/>
          </a:p>
          <a:p>
            <a:endParaRPr lang="cs-CZ"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cs-CZ"/>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b="0" u="none" dirty="0"/>
              <a:t>„Prosím o pozornost! Na dokončení už máte jenom pět dalších minut. </a:t>
            </a:r>
          </a:p>
          <a:p>
            <a:r>
              <a:rPr lang="cs-CZ" b="0" u="none" dirty="0"/>
              <a:t>[pokud je běžný přístup k zařízením a internetu, dodejte] A nezapomeňte, že později můžete pokračovat ve studiu programování v Minecraftu.“</a:t>
            </a:r>
          </a:p>
          <a:p>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CÍL SNÍMKU:</a:t>
            </a:r>
            <a:endParaRPr lang="cs-CZ"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r>
              <a:rPr lang="cs-CZ" b="0" u="none" dirty="0"/>
              <a:t>Upozornit účastníky, že čas už téměř vypršel a výuková lekce je téměř u konce.</a:t>
            </a:r>
          </a:p>
          <a:p>
            <a:endParaRPr lang="cs-CZ" b="1" dirty="0"/>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cs-CZ"/>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endParaRPr lang="cs-CZ" b="0" u="none" baseline="0" dirty="0"/>
          </a:p>
          <a:p>
            <a:r>
              <a:rPr lang="cs-CZ" b="0" u="none" baseline="0" dirty="0"/>
              <a:t>„Vraťme se ke konverzaci, kterou jsme měli dříve. Změnil se váš názor na to, co je to programování?“</a:t>
            </a:r>
          </a:p>
          <a:p>
            <a:pPr marL="628650" lvl="1" indent="-171450">
              <a:buFont typeface="Arial"/>
              <a:buChar char="•"/>
            </a:pPr>
            <a:r>
              <a:rPr lang="cs-CZ" dirty="0"/>
              <a:t>Jak odpovíte na otázku „Co je to kód“, pokud se vás zeptají vaše rodina nebo kamarád?</a:t>
            </a:r>
          </a:p>
          <a:p>
            <a:pPr marL="628650" lvl="1" indent="-171450">
              <a:buFont typeface="Arial"/>
              <a:buChar char="•"/>
            </a:pPr>
            <a:r>
              <a:rPr lang="cs-CZ" dirty="0"/>
              <a:t>Co jste se naučili?</a:t>
            </a:r>
          </a:p>
          <a:p>
            <a:pPr marL="628650" lvl="1" indent="-171450">
              <a:buFont typeface="Arial"/>
              <a:buChar char="•"/>
            </a:pPr>
            <a:r>
              <a:rPr lang="cs-CZ" dirty="0"/>
              <a:t>Co pro vás bylo nejobtížnější? Co jste dělali, když jste se zasekli? Proč je to důležité? [podporuje vytrvalost]</a:t>
            </a:r>
          </a:p>
          <a:p>
            <a:pPr marL="628650" lvl="1" indent="-171450">
              <a:buFont typeface="Arial"/>
              <a:buChar char="•"/>
            </a:pPr>
            <a:r>
              <a:rPr lang="cs-CZ" dirty="0"/>
              <a:t>Jak je programování kreativní? [propojte programování s jiným způsobem kreativity, například zpěvem, tancem, budováním.]</a:t>
            </a:r>
          </a:p>
          <a:p>
            <a:pPr marL="628650" lvl="1" indent="-171450">
              <a:buFont typeface="Arial"/>
              <a:buChar char="•"/>
            </a:pPr>
            <a:r>
              <a:rPr lang="cs-CZ" dirty="0"/>
              <a:t>Pro koho je programování? [pracujte, abyste se dostali za pověry jako chlapce, kteří jsou dobří v matematice apod.]</a:t>
            </a:r>
          </a:p>
          <a:p>
            <a:pPr marL="628650" lvl="1" indent="-171450">
              <a:buFont typeface="Arial"/>
              <a:buChar char="•"/>
            </a:pPr>
            <a:r>
              <a:rPr lang="cs-CZ" dirty="0"/>
              <a:t>Jaké jsou některé nápady, jak můžete používat kód k vytváření něčeho úžasného?</a:t>
            </a:r>
          </a:p>
          <a:p>
            <a:endParaRPr lang="cs-CZ" b="1" u="sng" dirty="0"/>
          </a:p>
          <a:p>
            <a:r>
              <a:rPr lang="cs-CZ" b="1" u="sng" dirty="0"/>
              <a:t>CÍL SNÍMKU:</a:t>
            </a:r>
          </a:p>
          <a:p>
            <a:endParaRPr lang="cs-CZ" b="1" dirty="0"/>
          </a:p>
          <a:p>
            <a:r>
              <a:rPr lang="cs-CZ" b="0" dirty="0"/>
              <a:t>Návrat k počáteční otázce a zjištění, jak se změnily názory dětí na programování. </a:t>
            </a:r>
            <a:r>
              <a:rPr lang="cs-CZ" b="0" kern="1200" baseline="0" dirty="0">
                <a:effectLst/>
                <a:latin typeface="+mn-lt"/>
              </a:rPr>
              <a:t>T</a:t>
            </a:r>
            <a:r>
              <a:rPr lang="cs-CZ" kern="1200" dirty="0">
                <a:effectLst/>
                <a:latin typeface="+mn-lt"/>
              </a:rPr>
              <a:t>ato otázka</a:t>
            </a:r>
            <a:r>
              <a:rPr lang="cs-CZ" dirty="0"/>
              <a:t> je</a:t>
            </a:r>
            <a:r>
              <a:rPr lang="cs-CZ" kern="1200" dirty="0">
                <a:effectLst/>
                <a:latin typeface="+mn-lt"/>
              </a:rPr>
              <a:t> rekapitulací, kde studenti získají informace o tom, zda jsou informace, co se naučili a činnosti, které dělali během lekce, ve skutečnosti pravdivé. Posílí jejich jistotu, že provedené zásahy jsou skutečně správné, což jim pomůže internalizovat to, co se naučili.</a:t>
            </a:r>
            <a:r>
              <a:rPr lang="cs-CZ" dirty="0"/>
              <a:t> </a:t>
            </a:r>
            <a:endParaRPr lang="cs-CZ" b="0" dirty="0"/>
          </a:p>
          <a:p>
            <a:endParaRPr lang="cs-CZ" b="1" dirty="0"/>
          </a:p>
          <a:p>
            <a:pPr marL="0" marR="0" indent="0" algn="l" defTabSz="914400" rtl="0" eaLnBrk="1" fontAlgn="auto" latinLnBrk="0" hangingPunct="1">
              <a:lnSpc>
                <a:spcPct val="100000"/>
              </a:lnSpc>
              <a:spcBef>
                <a:spcPts val="0"/>
              </a:spcBef>
              <a:spcAft>
                <a:spcPts val="0"/>
              </a:spcAft>
              <a:buClrTx/>
              <a:buSzTx/>
              <a:buFontTx/>
              <a:buNone/>
              <a:tabLst/>
              <a:defRPr/>
            </a:pPr>
            <a:endParaRPr lang="cs-CZ"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cs-CZ"/>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cs-CZ" sz="1200" b="1" i="0" u="sng" strike="noStrike" kern="1200" cap="none" dirty="0">
                <a:solidFill>
                  <a:schemeClr val="dk1"/>
                </a:solidFill>
                <a:effectLst/>
                <a:latin typeface="Calibri"/>
                <a:sym typeface="Calibri"/>
              </a:rPr>
              <a:t>CÍL SNÍMKU:</a:t>
            </a:r>
            <a:r>
              <a:rPr lang="cs-CZ" dirty="0"/>
              <a:t> </a:t>
            </a:r>
            <a:r>
              <a:rPr lang="cs-CZ" sz="1200" b="0" i="0" u="none" strike="noStrike" kern="1200" cap="none" dirty="0">
                <a:solidFill>
                  <a:schemeClr val="dk1"/>
                </a:solidFill>
                <a:effectLst/>
                <a:latin typeface="Calibri"/>
                <a:sym typeface="Calibri"/>
              </a:rPr>
              <a:t>Zakončit seminář pozitivně.</a:t>
            </a:r>
            <a:endParaRPr lang="cs-CZ" b="0" dirty="0">
              <a:effectLst/>
            </a:endParaRPr>
          </a:p>
          <a:p>
            <a:br>
              <a:rPr dirty="0"/>
            </a:br>
            <a:r>
              <a:rPr lang="cs-CZ" sz="1200" b="1" i="0" u="sng" strike="noStrike" kern="1200" cap="none" dirty="0">
                <a:solidFill>
                  <a:schemeClr val="dk1"/>
                </a:solidFill>
                <a:effectLst/>
                <a:latin typeface="Calibri"/>
                <a:sym typeface="Calibri"/>
              </a:rPr>
              <a:t>VZOROVÝ SKRIPT:</a:t>
            </a:r>
            <a:r>
              <a:rPr lang="cs-CZ" dirty="0"/>
              <a:t> </a:t>
            </a:r>
            <a:r>
              <a:rPr lang="cs-CZ" b="0" u="none" dirty="0"/>
              <a:t>„Gratulujeme! Dokončili jste lekci </a:t>
            </a:r>
            <a:r>
              <a:rPr lang="cs-CZ" sz="1200" dirty="0">
                <a:solidFill>
                  <a:schemeClr val="bg1"/>
                </a:solidFill>
                <a:latin typeface="Segoe UI Light" panose="020B0502040204020203" pitchFamily="34" charset="0"/>
              </a:rPr>
              <a:t>Hour of Code</a:t>
            </a:r>
            <a:r>
              <a:rPr lang="en-US" b="0" u="none" baseline="30000" dirty="0"/>
              <a:t>TM</a:t>
            </a:r>
            <a:r>
              <a:rPr lang="cs-CZ" sz="1200" b="0" u="none" baseline="0" dirty="0">
                <a:solidFill>
                  <a:schemeClr val="bg1"/>
                </a:solidFill>
                <a:latin typeface="Segoe UI Light" panose="020B0502040204020203" pitchFamily="34" charset="0"/>
              </a:rPr>
              <a:t> pro tento rok!“</a:t>
            </a:r>
            <a:endParaRPr lang="cs-CZ" b="0" u="none" baseline="0" dirty="0"/>
          </a:p>
          <a:p>
            <a:br>
              <a:rPr lang="en-US" b="0" dirty="0">
                <a:effectLst/>
              </a:rPr>
            </a:br>
            <a:endParaRPr lang="cs-CZ"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cs-CZ"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„Jelikož jste teď na cestě stát se expertem v programování, zde naleznete několik bezplatných zdrojů, které můžete vyzkoušet. Nezapomeňte si zapsat tyto odkazy a pokračujte v programování.“</a:t>
            </a:r>
          </a:p>
          <a:p>
            <a:endParaRPr lang="cs-CZ" b="1" u="sng" dirty="0"/>
          </a:p>
          <a:p>
            <a:r>
              <a:rPr lang="cs-CZ" b="1" u="sng" dirty="0"/>
              <a:t>CÍL SNÍMKU:</a:t>
            </a:r>
          </a:p>
          <a:p>
            <a:endParaRPr lang="cs-CZ" b="1" u="sng" dirty="0"/>
          </a:p>
          <a:p>
            <a:r>
              <a:rPr lang="cs-CZ" b="0" u="none" dirty="0"/>
              <a:t>Podpořit děti, aby pokračovaly v programování.</a:t>
            </a:r>
          </a:p>
          <a:p>
            <a:endParaRPr lang="cs-CZ" b="0" u="none" baseline="0" dirty="0"/>
          </a:p>
          <a:p>
            <a:r>
              <a:rPr lang="cs-CZ" b="1" u="sng" baseline="0" dirty="0"/>
              <a:t>POZNÁMKA PRO POMOCNÍKY:</a:t>
            </a:r>
          </a:p>
          <a:p>
            <a:r>
              <a:rPr lang="cs-CZ" sz="1200" kern="1200" dirty="0">
                <a:solidFill>
                  <a:schemeClr val="tx1"/>
                </a:solidFill>
                <a:effectLst/>
                <a:latin typeface="+mn-lt"/>
              </a:rPr>
              <a:t>Účastníci mohou otevřít své </a:t>
            </a:r>
            <a:r>
              <a:rPr lang="cs-CZ" sz="1200" b="1" kern="1200" dirty="0">
                <a:solidFill>
                  <a:schemeClr val="tx1"/>
                </a:solidFill>
                <a:effectLst/>
                <a:latin typeface="+mn-lt"/>
              </a:rPr>
              <a:t>certifikáty Hour of Code</a:t>
            </a:r>
            <a:r>
              <a:rPr lang="en-US" sz="1200" b="1" kern="1200" baseline="30000" dirty="0">
                <a:solidFill>
                  <a:schemeClr val="tx1"/>
                </a:solidFill>
                <a:effectLst/>
                <a:latin typeface="+mn-lt"/>
              </a:rPr>
              <a:t>TM</a:t>
            </a:r>
            <a:r>
              <a:rPr lang="cs-CZ" sz="1200" kern="1200" dirty="0">
                <a:solidFill>
                  <a:schemeClr val="tx1"/>
                </a:solidFill>
                <a:effectLst/>
                <a:latin typeface="+mn-lt"/>
              </a:rPr>
              <a:t> kdykoliv po zahájení výukové lekce Hour of Code</a:t>
            </a:r>
            <a:r>
              <a:rPr lang="cs-CZ" sz="1200" kern="1200" baseline="30000" dirty="0">
                <a:solidFill>
                  <a:schemeClr val="tx1"/>
                </a:solidFill>
                <a:effectLst/>
                <a:latin typeface="+mn-lt"/>
              </a:rPr>
              <a:t>TM</a:t>
            </a:r>
            <a:r>
              <a:rPr lang="cs-CZ" sz="1200" kern="1200" dirty="0">
                <a:solidFill>
                  <a:schemeClr val="tx1"/>
                </a:solidFill>
                <a:effectLst/>
                <a:latin typeface="+mn-lt"/>
              </a:rPr>
              <a:t> a po akci Hour of Code</a:t>
            </a:r>
            <a:r>
              <a:rPr lang="cs-CZ" sz="1200" kern="1200" baseline="30000" dirty="0">
                <a:solidFill>
                  <a:schemeClr val="tx1"/>
                </a:solidFill>
                <a:effectLst/>
                <a:latin typeface="+mn-lt"/>
              </a:rPr>
              <a:t>TM</a:t>
            </a:r>
            <a:r>
              <a:rPr lang="cs-CZ" sz="1200" kern="1200" dirty="0">
                <a:solidFill>
                  <a:schemeClr val="tx1"/>
                </a:solidFill>
                <a:effectLst/>
                <a:latin typeface="+mn-lt"/>
              </a:rPr>
              <a:t> na webu code.org.</a:t>
            </a:r>
          </a:p>
          <a:p>
            <a:endParaRPr lang="cs-CZ" sz="1200" kern="1200" dirty="0">
              <a:solidFill>
                <a:schemeClr val="tx1"/>
              </a:solidFill>
              <a:effectLst/>
              <a:latin typeface="+mn-lt"/>
              <a:ea typeface="+mn-ea"/>
              <a:cs typeface="+mn-cs"/>
            </a:endParaRPr>
          </a:p>
          <a:p>
            <a:r>
              <a:rPr lang="cs-CZ" sz="1200" kern="1200" dirty="0">
                <a:solidFill>
                  <a:schemeClr val="tx1"/>
                </a:solidFill>
                <a:effectLst/>
                <a:latin typeface="+mn-lt"/>
              </a:rPr>
              <a:t>Upravte, co se nachází na dodatečném snímku se zdroji podle vhodnosti pro dané publikum:</a:t>
            </a:r>
          </a:p>
          <a:p>
            <a:endParaRPr lang="cs-CZ" sz="1200" b="1" u="none" kern="1200" dirty="0">
              <a:solidFill>
                <a:schemeClr val="tx1"/>
              </a:solidFill>
              <a:effectLst/>
              <a:latin typeface="+mn-lt"/>
              <a:ea typeface="+mn-ea"/>
              <a:cs typeface="+mn-cs"/>
            </a:endParaRPr>
          </a:p>
          <a:p>
            <a:r>
              <a:rPr lang="cs-CZ" sz="1200" b="1" u="none" kern="1200" dirty="0">
                <a:solidFill>
                  <a:schemeClr val="tx1"/>
                </a:solidFill>
                <a:effectLst/>
                <a:latin typeface="+mn-lt"/>
              </a:rPr>
              <a:t>Účastníci mohou nahrát svůj kód do Minecraftu: Education Edition a/nebo Minecraftu ve Windows 10, je-li k dispozici.</a:t>
            </a:r>
          </a:p>
          <a:p>
            <a:r>
              <a:rPr lang="cs-CZ" sz="1200" b="0" u="none" kern="1200" dirty="0">
                <a:solidFill>
                  <a:schemeClr val="tx1"/>
                </a:solidFill>
                <a:effectLst/>
                <a:latin typeface="+mn-lt"/>
              </a:rPr>
              <a:t>Účastníci mohou využít aplikaci Code Studio k importu svého kódu do skutečné hry – a sledovat, jak jejich kód ožívá.</a:t>
            </a:r>
          </a:p>
          <a:p>
            <a:endParaRPr lang="cs-CZ"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1" kern="1200" dirty="0">
                <a:solidFill>
                  <a:schemeClr val="tx1"/>
                </a:solidFill>
                <a:effectLst/>
                <a:latin typeface="+mn-lt"/>
              </a:rPr>
              <a:t>Prozkoumejte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Minecraft: Education Edition je postavena pro školy a dodává se s nástrojem pro správu ve třídě, plánem lekcí a dalšími doplňky. Další informace naleznete na webu </a:t>
            </a:r>
            <a:r>
              <a:rPr lang="en-US" sz="1200" u="sng" kern="1200" dirty="0">
                <a:solidFill>
                  <a:schemeClr val="tx1"/>
                </a:solidFill>
                <a:effectLst/>
                <a:latin typeface="+mn-lt"/>
                <a:ea typeface="+mn-ea"/>
                <a:cs typeface="+mn-cs"/>
                <a:hlinkClick r:id="rId3"/>
              </a:rPr>
              <a:t>https://education.minecraft.net</a:t>
            </a:r>
            <a:r>
              <a:rPr lang="cs-CZ" sz="1200" kern="1200" dirty="0">
                <a:solidFill>
                  <a:schemeClr val="tx1"/>
                </a:solidFill>
                <a:effectLst/>
                <a:latin typeface="+mn-lt"/>
              </a:rPr>
              <a:t>.</a:t>
            </a:r>
            <a:endParaRPr lang="cs-CZ"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1" kern="1200" dirty="0">
                <a:solidFill>
                  <a:schemeClr val="tx1"/>
                </a:solidFill>
                <a:effectLst/>
                <a:latin typeface="+mn-lt"/>
              </a:rPr>
              <a:t>Zkoumejte způsoby, jak přinést digitální schopnosti, od digitální gramotnosti po vzdělání v počítačových vědách, své komunitě</a:t>
            </a:r>
            <a:br>
              <a:rPr dirty="0"/>
            </a:br>
            <a:r>
              <a:rPr lang="cs-CZ" sz="1200" kern="1200" dirty="0">
                <a:solidFill>
                  <a:schemeClr val="tx1"/>
                </a:solidFill>
                <a:effectLst/>
                <a:latin typeface="+mn-lt"/>
              </a:rPr>
              <a:t>https://Microsoft.com/digitalskills  </a:t>
            </a:r>
          </a:p>
          <a:p>
            <a:endParaRPr lang="cs-CZ" b="0" u="none" dirty="0"/>
          </a:p>
          <a:p>
            <a:r>
              <a:rPr lang="cs-CZ"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cs-CZ" sz="1200" b="1" kern="1200" dirty="0">
                <a:solidFill>
                  <a:schemeClr val="tx1"/>
                </a:solidFill>
                <a:effectLst/>
                <a:latin typeface="+mn-lt"/>
              </a:rPr>
              <a:t>)</a:t>
            </a:r>
            <a:r>
              <a:rPr lang="cs-CZ" sz="1200" kern="1200" dirty="0">
                <a:solidFill>
                  <a:schemeClr val="tx1"/>
                </a:solidFill>
                <a:effectLst/>
                <a:latin typeface="+mn-lt"/>
              </a:rPr>
              <a:t> Vydejte se mimo hranice akce Hour of Code</a:t>
            </a:r>
            <a:r>
              <a:rPr lang="cs-CZ" sz="1200" kern="1200" baseline="30000" dirty="0">
                <a:solidFill>
                  <a:schemeClr val="tx1"/>
                </a:solidFill>
                <a:effectLst/>
                <a:latin typeface="+mn-lt"/>
              </a:rPr>
              <a:t>TM</a:t>
            </a:r>
            <a:r>
              <a:rPr lang="cs-CZ" sz="1200" kern="1200" dirty="0">
                <a:solidFill>
                  <a:schemeClr val="tx1"/>
                </a:solidFill>
                <a:effectLst/>
                <a:latin typeface="+mn-lt"/>
              </a:rPr>
              <a:t> pomocí nástrojů organizace Code.org pro vyučující. Chcete-li začít vyučovat počítačové vědy ve své třídě, nepotřebujete žádné zkušenosti. Organizace Code.org nabízí osnovy, plány lekcí, vysoce kvalitní profesionální výukové programy a hromady skvělých nástrojů pro všechny úrovně žáků – vše co potřebujete, vše zcela zdarma. Vydejte se na web </a:t>
            </a:r>
            <a:r>
              <a:rPr lang="en-US" sz="1200" kern="1200" dirty="0">
                <a:solidFill>
                  <a:schemeClr val="tx1"/>
                </a:solidFill>
                <a:effectLst/>
                <a:latin typeface="+mn-lt"/>
                <a:ea typeface="+mn-ea"/>
                <a:cs typeface="+mn-cs"/>
                <a:hlinkClick r:id="rId5"/>
              </a:rPr>
              <a:t>code.org/educate</a:t>
            </a:r>
            <a:r>
              <a:rPr lang="cs-CZ" sz="1200" kern="1200" dirty="0">
                <a:solidFill>
                  <a:schemeClr val="tx1"/>
                </a:solidFill>
                <a:effectLst/>
                <a:latin typeface="+mn-lt"/>
              </a:rPr>
              <a:t> a vyberte úroveň svých žáků a začněte.</a:t>
            </a:r>
          </a:p>
          <a:p>
            <a:r>
              <a:rPr lang="cs-CZ" sz="1200" kern="1200" dirty="0">
                <a:solidFill>
                  <a:schemeClr val="tx1"/>
                </a:solidFill>
                <a:effectLst/>
                <a:latin typeface="+mn-lt"/>
              </a:rPr>
              <a:t> </a:t>
            </a:r>
          </a:p>
          <a:p>
            <a:r>
              <a:rPr lang="cs-CZ"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cs-CZ" sz="1200" b="1" kern="1200" dirty="0">
                <a:solidFill>
                  <a:schemeClr val="tx1"/>
                </a:solidFill>
                <a:effectLst/>
                <a:latin typeface="+mn-lt"/>
              </a:rPr>
              <a:t>) </a:t>
            </a:r>
            <a:r>
              <a:rPr lang="cs-CZ" sz="1200" kern="1200" dirty="0">
                <a:solidFill>
                  <a:schemeClr val="tx1"/>
                </a:solidFill>
                <a:effectLst/>
                <a:latin typeface="+mn-lt"/>
              </a:rPr>
              <a:t>Bavili jste se během akce Hour of Code</a:t>
            </a:r>
            <a:r>
              <a:rPr lang="cs-CZ" sz="1200" kern="1200" baseline="30000" dirty="0">
                <a:solidFill>
                  <a:schemeClr val="tx1"/>
                </a:solidFill>
                <a:effectLst/>
                <a:latin typeface="+mn-lt"/>
              </a:rPr>
              <a:t>TM</a:t>
            </a:r>
            <a:r>
              <a:rPr lang="cs-CZ" sz="1200" kern="1200" dirty="0">
                <a:solidFill>
                  <a:schemeClr val="tx1"/>
                </a:solidFill>
                <a:effectLst/>
                <a:latin typeface="+mn-lt"/>
              </a:rPr>
              <a:t>? Svět počítačových věd obsahuje mnohé další ke zkoumání. Aplikace Code Studio obsahuje hádanky, hry a kurzy pro všechny věkové kategorie. Naučte se vytvářet vlastní hry a aplikace a pak je sdílejte s kamarády. Vydejte se na web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t>
            </a:r>
            <a:r>
              <a:rPr lang="cs-CZ" sz="1200" kern="1200" dirty="0">
                <a:solidFill>
                  <a:schemeClr val="tx1"/>
                </a:solidFill>
                <a:effectLst/>
                <a:latin typeface="+mn-lt"/>
              </a:rPr>
              <a:t>a začněte ještě dnes!</a:t>
            </a:r>
          </a:p>
          <a:p>
            <a:endParaRPr lang="cs-CZ" b="1" dirty="0"/>
          </a:p>
          <a:p>
            <a:endParaRPr lang="cs-CZ"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cs-CZ"/>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a:t>
            </a:r>
          </a:p>
          <a:p>
            <a:endParaRPr lang="cs-CZ" b="1" u="sng" dirty="0"/>
          </a:p>
          <a:p>
            <a:r>
              <a:rPr lang="cs-CZ" b="1" u="sng" dirty="0"/>
              <a:t>Vítejte!</a:t>
            </a:r>
          </a:p>
          <a:p>
            <a:pPr marL="0" marR="0" lvl="0" indent="0" algn="l" defTabSz="914400" rtl="0" eaLnBrk="1" fontAlgn="auto" latinLnBrk="0" hangingPunct="1">
              <a:lnSpc>
                <a:spcPct val="100000"/>
              </a:lnSpc>
              <a:spcBef>
                <a:spcPts val="0"/>
              </a:spcBef>
              <a:spcAft>
                <a:spcPts val="0"/>
              </a:spcAft>
              <a:buClrTx/>
              <a:buSzTx/>
              <a:buFontTx/>
              <a:buNone/>
              <a:tabLst/>
              <a:defRPr/>
            </a:pPr>
            <a:r>
              <a:rPr lang="cs-CZ" b="0" u="none" dirty="0"/>
              <a:t>[Představte se třídě, kdo jste, co děláte a pokud pracujete v technologickém oboru, řekněte jim, proč jste nadšení z akce </a:t>
            </a:r>
            <a:r>
              <a:rPr lang="cs-CZ" sz="1200" dirty="0">
                <a:solidFill>
                  <a:schemeClr val="bg1"/>
                </a:solidFill>
                <a:latin typeface="Segoe UI Light" panose="020B0502040204020203" pitchFamily="34" charset="0"/>
              </a:rPr>
              <a:t>Hour of Code</a:t>
            </a:r>
            <a:r>
              <a:rPr lang="en-US" b="0" u="none" baseline="30000" dirty="0"/>
              <a:t>TM</a:t>
            </a:r>
            <a:r>
              <a:rPr lang="cs-CZ" sz="1200" baseline="30000" dirty="0">
                <a:solidFill>
                  <a:schemeClr val="bg1"/>
                </a:solidFill>
                <a:latin typeface="Segoe UI Light" panose="020B0502040204020203" pitchFamily="34" charset="0"/>
              </a:rPr>
              <a:t>] </a:t>
            </a:r>
            <a:endParaRPr lang="cs-CZ"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cs-CZ"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„Nejprve se podíváme na krátké video, která vám ukáže, jak oblíbené se programování stalo v uplynulých několika letech a kolik úžasných osob, jako jste vy, si ho vyzkoušelo!“</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1" u="sng" baseline="0" dirty="0"/>
              <a:t>POZNÁMKA PRO POMOCNÍKY:</a:t>
            </a:r>
          </a:p>
          <a:p>
            <a:pPr marL="0" marR="0" indent="0" algn="l" defTabSz="914400" rtl="0" eaLnBrk="1" fontAlgn="auto" latinLnBrk="0" hangingPunct="1">
              <a:lnSpc>
                <a:spcPct val="100000"/>
              </a:lnSpc>
              <a:spcBef>
                <a:spcPts val="0"/>
              </a:spcBef>
              <a:spcAft>
                <a:spcPts val="0"/>
              </a:spcAft>
              <a:buClrTx/>
              <a:buSzTx/>
              <a:buFontTx/>
              <a:buNone/>
              <a:tabLst/>
              <a:defRPr/>
            </a:pPr>
            <a:r>
              <a:rPr lang="cs-CZ" b="0" u="none" baseline="0" dirty="0"/>
              <a:t>Video se přehraje automaticky, když přejdete na další snímek. </a:t>
            </a:r>
            <a:endParaRPr lang="cs-CZ" b="1" u="sng" dirty="0"/>
          </a:p>
          <a:p>
            <a:endParaRPr lang="cs-CZ" b="1" u="sng" dirty="0"/>
          </a:p>
          <a:p>
            <a:endParaRPr lang="cs-CZ" b="1" dirty="0"/>
          </a:p>
          <a:p>
            <a:pPr marL="0" marR="0" indent="0" algn="l" defTabSz="914400" rtl="0" eaLnBrk="1" fontAlgn="auto" latinLnBrk="0" hangingPunct="1">
              <a:lnSpc>
                <a:spcPct val="100000"/>
              </a:lnSpc>
              <a:spcBef>
                <a:spcPts val="0"/>
              </a:spcBef>
              <a:spcAft>
                <a:spcPts val="0"/>
              </a:spcAft>
              <a:buClrTx/>
              <a:buSzTx/>
              <a:buFontTx/>
              <a:buNone/>
              <a:tabLst/>
              <a:defRPr/>
            </a:pPr>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cs-CZ"/>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VZOROVÝ SKRIPT: </a:t>
            </a:r>
          </a:p>
          <a:p>
            <a:endParaRPr lang="cs-CZ" b="1" u="sng" dirty="0"/>
          </a:p>
          <a:p>
            <a:endParaRPr lang="cs-CZ" b="1" u="sng" dirty="0"/>
          </a:p>
          <a:p>
            <a:r>
              <a:rPr lang="cs-CZ" b="1" u="sng" dirty="0"/>
              <a:t>CÍL SNÍMKU:</a:t>
            </a:r>
            <a:r>
              <a:rPr lang="cs-CZ" dirty="0"/>
              <a:t> </a:t>
            </a:r>
          </a:p>
          <a:p>
            <a:endParaRPr lang="cs-CZ" b="0" u="none" baseline="0" dirty="0"/>
          </a:p>
          <a:p>
            <a:r>
              <a:rPr lang="cs-CZ" b="0" u="none" baseline="0" dirty="0"/>
              <a:t>Uzavřít akci</a:t>
            </a:r>
          </a:p>
          <a:p>
            <a:endParaRPr lang="cs-CZ" b="1" dirty="0"/>
          </a:p>
          <a:p>
            <a:r>
              <a:rPr lang="cs-CZ" b="1" u="sng" dirty="0"/>
              <a:t>POKYNY TÝKAJÍCÍ SE OBRÁZKŮ PRO TENTO SNÍMEK:</a:t>
            </a:r>
            <a:endParaRPr lang="cs-CZ" sz="1200" u="sng"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r>
              <a:rPr lang="cs-CZ" sz="1200" kern="1200" dirty="0">
                <a:solidFill>
                  <a:schemeClr val="tx1"/>
                </a:solidFill>
                <a:effectLst/>
                <a:latin typeface="+mn-lt"/>
              </a:rPr>
              <a:t>Pokud je třeba tento obrázek vyměnit, nezapomeňte zkontrolovat, zda odpovídá následujícím kritériím: </a:t>
            </a:r>
            <a:endParaRPr lang="cs-CZ" dirty="0"/>
          </a:p>
          <a:p>
            <a:pPr marL="628650" lvl="1" indent="-171450">
              <a:buFont typeface="Arial"/>
              <a:buChar char="•"/>
            </a:pPr>
            <a:r>
              <a:rPr lang="cs-CZ" sz="1200" kern="1200" dirty="0">
                <a:solidFill>
                  <a:schemeClr val="tx1"/>
                </a:solidFill>
                <a:effectLst/>
                <a:latin typeface="+mn-lt"/>
              </a:rPr>
              <a:t>Obsahuje dívky a chlapce. </a:t>
            </a:r>
          </a:p>
          <a:p>
            <a:pPr marL="628650" lvl="1" indent="-171450">
              <a:buFont typeface="Arial"/>
              <a:buChar char="•"/>
            </a:pPr>
            <a:r>
              <a:rPr lang="cs-CZ" sz="1200" kern="1200" dirty="0">
                <a:solidFill>
                  <a:schemeClr val="tx1"/>
                </a:solidFill>
                <a:effectLst/>
                <a:latin typeface="+mn-lt"/>
              </a:rPr>
              <a:t>Ukazuje účastníky, jak se baví. </a:t>
            </a:r>
            <a:endParaRPr lang="cs-CZ" dirty="0">
              <a:effectLst/>
            </a:endParaRPr>
          </a:p>
          <a:p>
            <a:pPr marL="628650" lvl="1" indent="-171450">
              <a:buFont typeface="Arial"/>
              <a:buChar char="•"/>
            </a:pPr>
            <a:r>
              <a:rPr lang="cs-CZ" sz="1200" kern="1200" dirty="0">
                <a:solidFill>
                  <a:schemeClr val="tx1"/>
                </a:solidFill>
                <a:effectLst/>
                <a:latin typeface="+mn-lt"/>
              </a:rPr>
              <a:t>Obsahuje skupinu osob, ne pouze jednotlivce. </a:t>
            </a:r>
          </a:p>
          <a:p>
            <a:endParaRPr lang="cs-CZ" b="1" u="sng" dirty="0"/>
          </a:p>
          <a:p>
            <a:r>
              <a:rPr lang="cs-CZ" b="1" u="sng" dirty="0"/>
              <a:t>Copyright 2017: </a:t>
            </a:r>
          </a:p>
          <a:p>
            <a:r>
              <a:rPr lang="cs-CZ" sz="1200" kern="1200" dirty="0">
                <a:solidFill>
                  <a:schemeClr val="tx1"/>
                </a:solidFill>
                <a:effectLst/>
                <a:latin typeface="+mn-lt"/>
              </a:rPr>
              <a:t>Tato prezentace je licencovaná, neprodává se. Nesmíte kopírovat, přizpůsobovat, upravovat, připravovat odvozené práce, distribuovat, veřejně zobrazovat, prodávat nebo využívat tento obsah pro komerční účely bez výslovného předchozího písemného souhlasu společnosti Microsoft Corporation. </a:t>
            </a:r>
          </a:p>
          <a:p>
            <a:r>
              <a:rPr lang="cs-CZ" sz="1200" kern="1200" dirty="0">
                <a:solidFill>
                  <a:schemeClr val="tx1"/>
                </a:solidFill>
                <a:effectLst/>
                <a:latin typeface="+mn-lt"/>
              </a:rPr>
              <a:t> </a:t>
            </a:r>
          </a:p>
          <a:p>
            <a:r>
              <a:rPr lang="cs-CZ" sz="1200" kern="1200" dirty="0">
                <a:solidFill>
                  <a:schemeClr val="tx1"/>
                </a:solidFill>
                <a:effectLst/>
                <a:latin typeface="+mn-lt"/>
              </a:rPr>
              <a:t>Tato prezentace je vám poskytnuta „tak jak je“. Společnost Microsoft neposkytuje žádné záruky, vyjádřené nebo předpokládané. Informace a názory vyjádřené v této prezentaci, zahrnují adresy URL a další odkazy na webové stránky v síti Internet a mohou se bez upozornění změnit. </a:t>
            </a:r>
          </a:p>
          <a:p>
            <a:r>
              <a:rPr lang="cs-CZ" sz="1200" kern="1200" dirty="0">
                <a:solidFill>
                  <a:schemeClr val="tx1"/>
                </a:solidFill>
                <a:effectLst/>
                <a:latin typeface="+mn-lt"/>
              </a:rPr>
              <a:t> </a:t>
            </a:r>
          </a:p>
          <a:p>
            <a:r>
              <a:rPr lang="cs-CZ" sz="1200" kern="1200" dirty="0">
                <a:solidFill>
                  <a:schemeClr val="tx1"/>
                </a:solidFill>
                <a:effectLst/>
                <a:latin typeface="+mn-lt"/>
              </a:rPr>
              <a:t>Některé zde uvedené příklady jsou určeny pouze jako ilustrace a jsou fiktivní. Nebylo zamýšleno žádné skutečné propojení nebo přidružení, ani by nemělo být vyvozováno. </a:t>
            </a:r>
          </a:p>
          <a:p>
            <a:r>
              <a:rPr lang="cs-CZ" sz="1200" kern="1200" dirty="0">
                <a:solidFill>
                  <a:schemeClr val="tx1"/>
                </a:solidFill>
                <a:effectLst/>
                <a:latin typeface="+mn-lt"/>
              </a:rPr>
              <a:t> </a:t>
            </a:r>
          </a:p>
          <a:p>
            <a:r>
              <a:rPr lang="cs-CZ" sz="1200" kern="1200" dirty="0">
                <a:solidFill>
                  <a:schemeClr val="tx1"/>
                </a:solidFill>
                <a:effectLst/>
                <a:latin typeface="+mn-lt"/>
              </a:rPr>
              <a:t>Tuto prezentaci můžete používat k osobnímu použití a ve třídách a se studenty jako součást akce organizace code.org a dalších akcí programování. Tato prezentace vám neposkytuje žádná zákonná práva na duševní vlastnictví v libovolném z produktů společnosti Microsoft. </a:t>
            </a:r>
          </a:p>
          <a:p>
            <a:r>
              <a:rPr lang="cs-CZ" sz="1200" kern="1200" dirty="0">
                <a:solidFill>
                  <a:schemeClr val="tx1"/>
                </a:solidFill>
                <a:effectLst/>
                <a:latin typeface="+mn-lt"/>
              </a:rPr>
              <a:t> </a:t>
            </a:r>
          </a:p>
          <a:p>
            <a:r>
              <a:rPr lang="cs-CZ" sz="1200" kern="1200" dirty="0">
                <a:solidFill>
                  <a:schemeClr val="tx1"/>
                </a:solidFill>
                <a:effectLst/>
                <a:latin typeface="+mn-lt"/>
              </a:rPr>
              <a:t>Microsoft a ochranné známky uvedené na webu </a:t>
            </a:r>
            <a:r>
              <a:rPr lang="en-US" sz="1200" kern="1200" dirty="0">
                <a:solidFill>
                  <a:schemeClr val="tx1"/>
                </a:solidFill>
                <a:effectLst/>
                <a:latin typeface="+mn-lt"/>
                <a:ea typeface="+mn-ea"/>
                <a:cs typeface="+mn-cs"/>
                <a:hlinkClick r:id="rId3"/>
              </a:rPr>
              <a:t>http://www.microsoft.com/en-us/legal/intellectualproperty/trademarks/en-us.aspx </a:t>
            </a:r>
            <a:r>
              <a:rPr lang="cs-CZ" sz="1200" kern="1200" dirty="0">
                <a:solidFill>
                  <a:schemeClr val="tx1"/>
                </a:solidFill>
                <a:effectLst/>
                <a:latin typeface="+mn-lt"/>
              </a:rPr>
              <a:t>jsou ochranné známky skupiny společností Microsoft. Všechny další známky jsou majetkem příslušných vlastníků.</a:t>
            </a:r>
          </a:p>
          <a:p>
            <a:endParaRPr lang="cs-CZ"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mn-lt"/>
              </a:rPr>
              <a:t>© Code.org, 201</a:t>
            </a:r>
            <a:r>
              <a:rPr kumimoji="0" lang="en-US" sz="1200" b="0" i="0" u="none" strike="noStrike" kern="1200" cap="none" spc="0" normalizeH="0" baseline="0" noProof="0" dirty="0">
                <a:ln>
                  <a:noFill/>
                </a:ln>
                <a:solidFill>
                  <a:prstClr val="black"/>
                </a:solidFill>
                <a:effectLst/>
                <a:uLnTx/>
                <a:uFillTx/>
                <a:latin typeface="+mn-lt"/>
              </a:rPr>
              <a:t>7</a:t>
            </a:r>
            <a:r>
              <a:rPr kumimoji="0" lang="cs-CZ" sz="1200" b="0" i="0" u="none" strike="noStrike" kern="1200" cap="none" spc="0" normalizeH="0" baseline="0" noProof="0" dirty="0">
                <a:ln>
                  <a:noFill/>
                </a:ln>
                <a:solidFill>
                  <a:prstClr val="black"/>
                </a:solidFill>
                <a:effectLst/>
                <a:uLnTx/>
                <a:uFillTx/>
                <a:latin typeface="+mn-lt"/>
              </a:rPr>
              <a:t>. Code.org®, logo CODE a Hour of Code® jsou ochranné známky organizace Code.org</a:t>
            </a:r>
            <a:endParaRPr kumimoji="0" lang="cs-CZ"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mn-lt"/>
              </a:rPr>
              <a:t>Mojang © 201</a:t>
            </a:r>
            <a:r>
              <a:rPr kumimoji="0" lang="en-US" sz="1200" b="0" i="0" u="none" strike="noStrike" kern="1200" cap="none" spc="0" normalizeH="0" baseline="0" noProof="0" dirty="0">
                <a:ln>
                  <a:noFill/>
                </a:ln>
                <a:solidFill>
                  <a:prstClr val="black"/>
                </a:solidFill>
                <a:effectLst/>
                <a:uLnTx/>
                <a:uFillTx/>
                <a:latin typeface="+mn-lt"/>
              </a:rPr>
              <a:t>7</a:t>
            </a:r>
            <a:r>
              <a:rPr kumimoji="0" lang="cs-CZ" sz="1200" b="0" i="0" u="none" strike="noStrike" kern="1200" cap="none" spc="0" normalizeH="0" baseline="0" noProof="0" dirty="0">
                <a:ln>
                  <a:noFill/>
                </a:ln>
                <a:solidFill>
                  <a:prstClr val="black"/>
                </a:solidFill>
                <a:effectLst/>
                <a:uLnTx/>
                <a:uFillTx/>
                <a:latin typeface="+mn-lt"/>
              </a:rPr>
              <a:t>. „Minecraft“ je ochranná známka společnosti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cs-CZ"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dirty="0">
                <a:ln>
                  <a:noFill/>
                </a:ln>
                <a:solidFill>
                  <a:prstClr val="black"/>
                </a:solidFill>
                <a:effectLst/>
                <a:uLnTx/>
                <a:uFillTx/>
                <a:latin typeface="+mn-lt"/>
              </a:rPr>
              <a:t>© 201</a:t>
            </a:r>
            <a:r>
              <a:rPr kumimoji="0" lang="en-US" sz="1200" b="0" i="0" u="none" strike="noStrike" kern="1200" cap="none" spc="0" normalizeH="0" baseline="0" noProof="0" dirty="0">
                <a:ln>
                  <a:noFill/>
                </a:ln>
                <a:solidFill>
                  <a:prstClr val="black"/>
                </a:solidFill>
                <a:effectLst/>
                <a:uLnTx/>
                <a:uFillTx/>
                <a:latin typeface="+mn-lt"/>
              </a:rPr>
              <a:t>7</a:t>
            </a:r>
            <a:r>
              <a:rPr kumimoji="0" lang="cs-CZ" sz="1200" b="0" i="0" u="none" strike="noStrike" kern="1200" cap="none" spc="0" normalizeH="0" baseline="0" noProof="0" dirty="0">
                <a:ln>
                  <a:noFill/>
                </a:ln>
                <a:solidFill>
                  <a:prstClr val="black"/>
                </a:solidFill>
                <a:effectLst/>
                <a:uLnTx/>
                <a:uFillTx/>
                <a:latin typeface="+mn-lt"/>
              </a:rPr>
              <a:t> Microsoft Corporation. Všechna práva vyhrazena.</a:t>
            </a:r>
          </a:p>
          <a:p>
            <a:pPr marL="457200" lvl="1" indent="0">
              <a:buFont typeface="Arial"/>
              <a:buNone/>
            </a:pPr>
            <a:endParaRPr lang="cs-CZ"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cs-CZ"/>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b="1" u="sng" dirty="0"/>
              <a:t>CÍL SNÍMKU:</a:t>
            </a:r>
          </a:p>
          <a:p>
            <a:endParaRPr lang="cs-CZ"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b="0" u="none" baseline="0" dirty="0"/>
              <a:t>Nadchnout malé děti ohledně výukové lekce </a:t>
            </a:r>
            <a:r>
              <a:rPr lang="cs-CZ" sz="1200" dirty="0">
                <a:solidFill>
                  <a:schemeClr val="bg1"/>
                </a:solidFill>
                <a:latin typeface="Segoe UI Light" panose="020B0502040204020203" pitchFamily="34" charset="0"/>
              </a:rPr>
              <a:t>Hour of Code</a:t>
            </a:r>
            <a:r>
              <a:rPr lang="en-US" b="0" u="none" baseline="30000" dirty="0"/>
              <a:t>TM</a:t>
            </a:r>
            <a:r>
              <a:rPr lang="cs-CZ" b="0" u="none" baseline="0" dirty="0"/>
              <a:t>.</a:t>
            </a:r>
            <a:endParaRPr lang="cs-CZ" b="1" u="sng" dirty="0"/>
          </a:p>
          <a:p>
            <a:endParaRPr lang="cs-CZ" b="1" u="sng" dirty="0"/>
          </a:p>
          <a:p>
            <a:r>
              <a:rPr lang="cs-CZ" b="1" u="sng" dirty="0"/>
              <a:t>POKYNY TÝKAJÍCÍ SE OBRÁZKŮ PRO TENTO SNÍMEK:</a:t>
            </a:r>
            <a:endParaRPr lang="cs-CZ" sz="1200" u="sng"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r>
              <a:rPr lang="cs-CZ" dirty="0"/>
              <a:t>Video by se mělo přehrát automaticky. </a:t>
            </a:r>
          </a:p>
          <a:p>
            <a:endParaRPr lang="cs-CZ" dirty="0"/>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Pokud chcete změnit jazyk nebo titulky, můžete tak udělat na odkazu níže kliknutím na ozubené kolečko „nastavení“ v pravém spodním rohu videa. Pokud tak učiníte, možná budete muset znovu vložit odkaz: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cs-CZ"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cs-CZ"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sz="1200" kern="1200" dirty="0">
                <a:solidFill>
                  <a:schemeClr val="tx1"/>
                </a:solidFill>
                <a:effectLst/>
                <a:latin typeface="+mn-lt"/>
              </a:rPr>
              <a:t>Další videa lze vyhledat na webu code.org a nahradit, pokud hledáte odlišnou zprávu pro své publikum.</a:t>
            </a:r>
          </a:p>
          <a:p>
            <a:pPr marL="0" marR="0" indent="0" algn="l" defTabSz="914400" rtl="0" eaLnBrk="1" fontAlgn="auto" latinLnBrk="0" hangingPunct="1">
              <a:lnSpc>
                <a:spcPct val="100000"/>
              </a:lnSpc>
              <a:spcBef>
                <a:spcPts val="0"/>
              </a:spcBef>
              <a:spcAft>
                <a:spcPts val="0"/>
              </a:spcAft>
              <a:buClrTx/>
              <a:buSzTx/>
              <a:buFontTx/>
              <a:buNone/>
              <a:tabLst/>
              <a:defRPr/>
            </a:pPr>
            <a:endParaRPr lang="cs-CZ"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cs-CZ"/>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endParaRPr lang="cs-CZ" sz="1200" kern="1200" dirty="0">
              <a:solidFill>
                <a:schemeClr val="tx1"/>
              </a:solidFill>
              <a:effectLst/>
              <a:latin typeface="+mn-lt"/>
              <a:ea typeface="+mn-ea"/>
              <a:cs typeface="+mn-cs"/>
            </a:endParaRPr>
          </a:p>
          <a:p>
            <a:r>
              <a:rPr lang="cs-CZ" b="0" u="none" dirty="0"/>
              <a:t>„Co vás napadne, když uslyšíte termíny „kód“ a „programování“? Je to všechno o tajemstvích, podobně jako tajný kód? Jaký druh lidí podle vás programuje? Vypusťte svoji představivost!“</a:t>
            </a:r>
            <a:endParaRPr lang="cs-CZ" sz="1200" kern="1200" dirty="0">
              <a:solidFill>
                <a:schemeClr val="tx1"/>
              </a:solidFill>
              <a:effectLst/>
              <a:latin typeface="+mn-lt"/>
              <a:ea typeface="+mn-ea"/>
              <a:cs typeface="+mn-cs"/>
            </a:endParaRPr>
          </a:p>
          <a:p>
            <a:endParaRPr lang="cs-CZ"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CÍL SNÍMKU:</a:t>
            </a:r>
            <a:r>
              <a:rPr lang="cs-CZ"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cs-CZ"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baseline="0" dirty="0"/>
              <a:t>Tento snímek má prolomit ledy.</a:t>
            </a:r>
          </a:p>
          <a:p>
            <a:pPr marL="0" marR="0" indent="0" algn="l" defTabSz="914400" rtl="0" eaLnBrk="1" fontAlgn="auto" latinLnBrk="0" hangingPunct="1">
              <a:lnSpc>
                <a:spcPct val="100000"/>
              </a:lnSpc>
              <a:spcBef>
                <a:spcPts val="0"/>
              </a:spcBef>
              <a:spcAft>
                <a:spcPts val="0"/>
              </a:spcAft>
              <a:buClrTx/>
              <a:buSzTx/>
              <a:buFontTx/>
              <a:buNone/>
              <a:tabLst/>
              <a:defRPr/>
            </a:pPr>
            <a:endParaRPr lang="cs-CZ" b="0" u="none" baseline="0" dirty="0"/>
          </a:p>
          <a:p>
            <a:pPr>
              <a:defRPr/>
            </a:pPr>
            <a:r>
              <a:rPr lang="cs-CZ" kern="1200" dirty="0">
                <a:effectLst/>
                <a:latin typeface="+mn-lt"/>
              </a:rPr>
              <a:t>Existuje pravděpodobnost, že děti nebudou mít pravdivou odpověď na </a:t>
            </a:r>
            <a:r>
              <a:rPr lang="cs-CZ" dirty="0"/>
              <a:t>tyto otázky</a:t>
            </a:r>
            <a:r>
              <a:rPr lang="cs-CZ" kern="1200" dirty="0">
                <a:effectLst/>
                <a:latin typeface="+mn-lt"/>
              </a:rPr>
              <a:t>, ale </a:t>
            </a:r>
            <a:r>
              <a:rPr lang="cs-CZ" dirty="0"/>
              <a:t>tyto </a:t>
            </a:r>
            <a:r>
              <a:rPr lang="cs-CZ" kern="1200" baseline="0" dirty="0">
                <a:effectLst/>
                <a:latin typeface="+mn-lt"/>
              </a:rPr>
              <a:t>otázky </a:t>
            </a:r>
            <a:r>
              <a:rPr lang="cs-CZ" dirty="0"/>
              <a:t>jsou</a:t>
            </a:r>
            <a:r>
              <a:rPr lang="cs-CZ" kern="1200" baseline="0" dirty="0">
                <a:effectLst/>
                <a:latin typeface="+mn-lt"/>
              </a:rPr>
              <a:t> určeny </a:t>
            </a:r>
            <a:r>
              <a:rPr lang="cs-CZ" b="0" u="none" kern="1200" baseline="0" dirty="0">
                <a:effectLst/>
                <a:latin typeface="+mn-lt"/>
              </a:rPr>
              <a:t>k</a:t>
            </a:r>
            <a:r>
              <a:rPr lang="cs-CZ" b="0" u="none" baseline="0" dirty="0"/>
              <a:t> vyvolání diskuze v místnosti a zhodnocení, jaké povědomí by děti mohly mít o programování. </a:t>
            </a:r>
            <a:r>
              <a:rPr lang="cs-CZ" kern="1200" dirty="0">
                <a:effectLst/>
                <a:latin typeface="+mn-lt"/>
              </a:rPr>
              <a:t>Zajistěte, aby se tato část zdála být zábavnou konverzací, kde je v pořádku, když neznáte odpovědi. Na dalším snímku opravíme chybná vnímání týkající se programování a změníme náhled účastníků, než přejdeme k výukovým lekcím.</a:t>
            </a:r>
            <a:r>
              <a:rPr lang="cs-CZ" dirty="0"/>
              <a:t> </a:t>
            </a:r>
            <a:endParaRPr lang="cs-CZ" b="1" u="sng" dirty="0"/>
          </a:p>
          <a:p>
            <a:endParaRPr lang="cs-CZ" b="1" dirty="0"/>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cs-CZ"/>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endParaRPr lang="cs-CZ" b="0" u="none" dirty="0"/>
          </a:p>
          <a:p>
            <a:endParaRPr lang="cs-CZ" b="0" u="none" dirty="0"/>
          </a:p>
          <a:p>
            <a:r>
              <a:rPr lang="cs-CZ" b="0" u="none" dirty="0"/>
              <a:t>„Teď si pojďme promluvit o tom, co programování znamená </a:t>
            </a:r>
            <a:r>
              <a:rPr lang="cs-CZ" b="0" i="1" u="none" dirty="0"/>
              <a:t>ve skutečnosti</a:t>
            </a:r>
            <a:r>
              <a:rPr lang="cs-CZ" b="0" u="none" dirty="0"/>
              <a:t>.“</a:t>
            </a:r>
          </a:p>
          <a:p>
            <a:endParaRPr lang="cs-CZ" sz="1200" b="0" u="none" kern="1200" dirty="0">
              <a:solidFill>
                <a:schemeClr val="tx1"/>
              </a:solidFill>
              <a:effectLst/>
              <a:latin typeface="+mn-lt"/>
              <a:ea typeface="+mn-ea"/>
              <a:cs typeface="+mn-cs"/>
            </a:endParaRPr>
          </a:p>
          <a:p>
            <a:r>
              <a:rPr lang="cs-CZ" b="1" u="sng" dirty="0"/>
              <a:t>CÍL SNÍMKU:</a:t>
            </a:r>
          </a:p>
          <a:p>
            <a:endParaRPr lang="cs-CZ" b="1" u="sng" dirty="0"/>
          </a:p>
          <a:p>
            <a:r>
              <a:rPr lang="cs-CZ" b="0" u="none" dirty="0"/>
              <a:t>Snímky 5–7 obsahují vysvětlení, co je to programování, jednoduchým a snadno pochopitelným způsobem.</a:t>
            </a:r>
          </a:p>
          <a:p>
            <a:endParaRPr lang="cs-CZ" b="1" dirty="0"/>
          </a:p>
          <a:p>
            <a:endParaRPr lang="cs-CZ"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cs-CZ"/>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r>
              <a:rPr lang="cs-CZ" b="0" dirty="0"/>
              <a:t>„Programování představuje jazyk, který lidé používají k vytváření pokynů pro technologie</a:t>
            </a:r>
            <a:r>
              <a:rPr lang="cs-CZ" sz="1200" b="0" baseline="0" dirty="0">
                <a:latin typeface="Segoe Pro Light" charset="0"/>
              </a:rPr>
              <a:t>, aby mohly dělat, co jim řeknete. Můžete ho použít k vytvoření opravdu mnoha úžasných věcí!“</a:t>
            </a:r>
            <a:endParaRPr lang="cs-CZ" sz="1200" baseline="0" dirty="0">
              <a:latin typeface="Segoe Pro Light" charset="0"/>
              <a:ea typeface="Segoe Pro Light" charset="0"/>
              <a:cs typeface="Segoe Pro Light" charset="0"/>
            </a:endParaRPr>
          </a:p>
          <a:p>
            <a:endParaRPr lang="cs-CZ" b="1" u="sng" dirty="0"/>
          </a:p>
          <a:p>
            <a:endParaRPr lang="cs-CZ" b="1" dirty="0"/>
          </a:p>
          <a:p>
            <a:endParaRPr lang="cs-CZ" sz="1200" dirty="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cs-CZ"/>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a:p>
          <a:p>
            <a:r>
              <a:rPr lang="cs-CZ" b="0" baseline="0"/>
              <a:t>„Chceme-li komunikovat s počítači, musíme jim dávat příkazy v jazyce, kterému rozumí. Tímto jazykem je kód!“ </a:t>
            </a:r>
          </a:p>
          <a:p>
            <a:endParaRPr lang="cs-CZ" b="1" u="sng"/>
          </a:p>
          <a:p>
            <a:endParaRPr lang="cs-CZ"/>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cs-CZ"/>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dirty="0"/>
          </a:p>
          <a:p>
            <a:pPr marL="0" marR="0" indent="0" algn="l" defTabSz="914400" rtl="0" eaLnBrk="1" fontAlgn="auto" latinLnBrk="0" hangingPunct="1">
              <a:lnSpc>
                <a:spcPct val="100000"/>
              </a:lnSpc>
              <a:spcBef>
                <a:spcPts val="0"/>
              </a:spcBef>
              <a:spcAft>
                <a:spcPts val="0"/>
              </a:spcAft>
              <a:buClrTx/>
              <a:buSzTx/>
              <a:buFontTx/>
              <a:buNone/>
              <a:tabLst/>
              <a:defRPr/>
            </a:pPr>
            <a:r>
              <a:rPr lang="cs-CZ" b="0" u="none" dirty="0"/>
              <a:t>„Myslíte si, že máte vše, co je třeba k programování? Super! Já si to myslím taky!“</a:t>
            </a:r>
          </a:p>
          <a:p>
            <a:endParaRPr lang="cs-CZ" b="1" u="sng" dirty="0"/>
          </a:p>
          <a:p>
            <a:r>
              <a:rPr lang="cs-CZ" b="1" u="sng" dirty="0"/>
              <a:t>CÍL SNÍMKU:</a:t>
            </a:r>
          </a:p>
          <a:p>
            <a:endParaRPr lang="cs-CZ" b="1" u="sng" dirty="0"/>
          </a:p>
          <a:p>
            <a:r>
              <a:rPr lang="cs-CZ" b="0" u="none" dirty="0"/>
              <a:t>Snímky 9–11 jsou určeny k vysvětlení, jaké kvality jsou potřeba k programování.</a:t>
            </a:r>
          </a:p>
          <a:p>
            <a:endParaRPr lang="cs-CZ"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cs-CZ" sz="1200" b="1" u="sng" kern="1200" dirty="0">
                <a:solidFill>
                  <a:schemeClr val="tx1"/>
                </a:solidFill>
                <a:effectLst/>
                <a:latin typeface="+mn-lt"/>
              </a:rPr>
              <a:t>POZNÁMKA PRO POMOCNÍKY</a:t>
            </a:r>
          </a:p>
          <a:p>
            <a:pPr marL="0" marR="0" indent="0" algn="l" defTabSz="914400" rtl="0" eaLnBrk="1" fontAlgn="auto" latinLnBrk="0" hangingPunct="1">
              <a:lnSpc>
                <a:spcPct val="100000"/>
              </a:lnSpc>
              <a:spcBef>
                <a:spcPts val="0"/>
              </a:spcBef>
              <a:spcAft>
                <a:spcPts val="0"/>
              </a:spcAft>
              <a:buClrTx/>
              <a:buSzTx/>
              <a:buFontTx/>
              <a:buNone/>
              <a:tabLst/>
              <a:defRPr/>
            </a:pPr>
            <a:r>
              <a:rPr lang="cs-CZ" kern="1200" dirty="0">
                <a:effectLst/>
                <a:latin typeface="+mn-lt"/>
              </a:rPr>
              <a:t>Děti v tomto věkovém rozmezí se zabývají učením, aby mohli pracovat s ostatními, vývojem kreativních schopností a učením nových věcí. </a:t>
            </a:r>
            <a:r>
              <a:rPr lang="cs-CZ" dirty="0"/>
              <a:t>Je</a:t>
            </a:r>
            <a:r>
              <a:rPr lang="cs-CZ" kern="1200" dirty="0">
                <a:effectLst/>
                <a:latin typeface="+mn-lt"/>
              </a:rPr>
              <a:t> důležité zdůraznit, že programování zahrnuje všechny tyto díly.</a:t>
            </a:r>
            <a:endParaRPr lang="cs-CZ" b="0" u="none" dirty="0"/>
          </a:p>
          <a:p>
            <a:endParaRPr lang="cs-CZ" b="1" dirty="0"/>
          </a:p>
          <a:p>
            <a:endParaRPr lang="cs-CZ"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cs-CZ"/>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s-CZ" b="1" u="sng"/>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cs-CZ" b="1" u="sng"/>
          </a:p>
          <a:p>
            <a:r>
              <a:rPr lang="cs-CZ" b="0" baseline="0"/>
              <a:t>„Programování se zabývá řešením problémů. </a:t>
            </a:r>
            <a:r>
              <a:rPr lang="cs-CZ" sz="1200" kern="1200">
                <a:solidFill>
                  <a:schemeClr val="tx1"/>
                </a:solidFill>
                <a:effectLst/>
                <a:latin typeface="+mn-lt"/>
              </a:rPr>
              <a:t>Kód se používá k vytváření nových věcí, které usnadňují naše životy. Když například chcete hovořit s někým, kdo není poblíž, můžete jim poslat textovou zprávu. To je příklad používání technologií k řešení problému.“</a:t>
            </a:r>
          </a:p>
          <a:p>
            <a:endParaRPr lang="cs-CZ" b="1" u="sng"/>
          </a:p>
          <a:p>
            <a:endParaRPr lang="cs-CZ"/>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cs-CZ"/>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 y="2171"/>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cs-CZ" sz="3600" dirty="0">
                <a:solidFill>
                  <a:schemeClr val="bg1"/>
                </a:solidFill>
                <a:latin typeface="Segoe UI Light" panose="020B0502040204020203" pitchFamily="34" charset="0"/>
              </a:rPr>
              <a:t>Vítejte na akci</a:t>
            </a:r>
          </a:p>
          <a:p>
            <a:r>
              <a:rPr lang="cs-CZ" sz="3600" dirty="0">
                <a:solidFill>
                  <a:schemeClr val="bg1"/>
                </a:solidFill>
                <a:latin typeface="Segoe UI Light" panose="020B0502040204020203" pitchFamily="34" charset="0"/>
              </a:rPr>
              <a:t>Minecraft Hour of Code</a:t>
            </a:r>
            <a:r>
              <a:rPr lang="cs-CZ" sz="3600" baseline="30000" dirty="0">
                <a:solidFill>
                  <a:schemeClr val="bg1"/>
                </a:solidFill>
                <a:latin typeface="Segoe UI Light" panose="020B0502040204020203" pitchFamily="34" charset="0"/>
              </a:rPr>
              <a:t>™</a:t>
            </a:r>
            <a:endParaRPr lang="cs-CZ"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cs-CZ" dirty="0"/>
              <a:t>Vítejte na akci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cs-CZ"/>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cs-CZ" sz="3600">
                <a:solidFill>
                  <a:schemeClr val="bg1"/>
                </a:solidFill>
                <a:latin typeface="Segoe UI Light" panose="020B0502040204020203" pitchFamily="34" charset="0"/>
              </a:rPr>
              <a:t>Využijte svoji představivost</a:t>
            </a:r>
          </a:p>
        </p:txBody>
      </p:sp>
      <p:pic>
        <p:nvPicPr>
          <p:cNvPr id="2" name="Picture 1" descr="Odolně vypadající animovaný robot vzlétá ze země a letí nahoru do vzduchu" title="Odolně vypadající animovaný robot vzlétá ze země a letí nahoru do vzduchu"/>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cs-CZ"/>
              <a:t>Využijte svoji představivost</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cs-CZ"/>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cs-CZ" sz="3600">
                <a:solidFill>
                  <a:schemeClr val="bg1"/>
                </a:solidFill>
                <a:latin typeface="Segoe UI Light" panose="020B0502040204020203" pitchFamily="34" charset="0"/>
              </a:rPr>
              <a:t>Spolupráce</a:t>
            </a:r>
            <a:br/>
            <a:r>
              <a:rPr lang="cs-CZ" sz="3600">
                <a:solidFill>
                  <a:schemeClr val="bg1"/>
                </a:solidFill>
                <a:latin typeface="Segoe UI Light" panose="020B0502040204020203" pitchFamily="34" charset="0"/>
              </a:rPr>
              <a:t>s kamarády</a:t>
            </a:r>
          </a:p>
        </p:txBody>
      </p:sp>
      <p:grpSp>
        <p:nvGrpSpPr>
          <p:cNvPr id="14" name="Group 13"/>
          <p:cNvGrpSpPr/>
          <p:nvPr/>
        </p:nvGrpSpPr>
        <p:grpSpPr>
          <a:xfrm>
            <a:off x="4701600" y="1611630"/>
            <a:ext cx="4224748" cy="3563620"/>
            <a:chOff x="4558724" y="1103630"/>
            <a:chExt cx="4601151" cy="3881120"/>
          </a:xfrm>
        </p:grpSpPr>
        <p:pic>
          <p:nvPicPr>
            <p:cNvPr id="2" name="Picture 1" descr="Duha spojuje dvě hlavy usmívající se animované dívky a chlapce" title="Duha spojuje dvě hlavy usmívající se animované dívky a chlap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Animovaný chlapec se usmívá při práci na notebooku a je spojen s usmívající se animovanou dívkou pomocí duhy vycházející z jejich hlav" title="Usmívající se animovaný chlapec"/>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Animovaná dívka se usmívá při práci na notebooku a je spojena s usmívajícím se animovaným chlapcem pomocí duhy vycházející z jejich hlav" title="Usmívající se animovaná dívka"/>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cs-CZ"/>
              <a:t>Spolupráce s kamarády</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cs-CZ"/>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526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Otázka</a:t>
            </a:r>
          </a:p>
        </p:txBody>
      </p:sp>
      <p:sp>
        <p:nvSpPr>
          <p:cNvPr id="15" name="Rectangle 14"/>
          <p:cNvSpPr/>
          <p:nvPr/>
        </p:nvSpPr>
        <p:spPr>
          <a:xfrm>
            <a:off x="5021800" y="1980337"/>
            <a:ext cx="3657599" cy="1754326"/>
          </a:xfrm>
          <a:prstGeom prst="rect">
            <a:avLst/>
          </a:prstGeom>
        </p:spPr>
        <p:txBody>
          <a:bodyPr wrap="square">
            <a:spAutoFit/>
          </a:bodyPr>
          <a:lstStyle/>
          <a:p>
            <a:r>
              <a:rPr lang="cs-CZ" sz="3600">
                <a:latin typeface="Segoe UI Light" panose="020B0502040204020203" pitchFamily="34" charset="0"/>
              </a:rPr>
              <a:t>Uveďte pár </a:t>
            </a:r>
          </a:p>
          <a:p>
            <a:r>
              <a:rPr lang="cs-CZ" sz="3600">
                <a:latin typeface="Segoe UI Light" panose="020B0502040204020203" pitchFamily="34" charset="0"/>
              </a:rPr>
              <a:t>oblíbených věcí, které děláte.</a:t>
            </a:r>
          </a:p>
        </p:txBody>
      </p:sp>
      <p:sp>
        <p:nvSpPr>
          <p:cNvPr id="3" name="Title 2" hidden="1"/>
          <p:cNvSpPr>
            <a:spLocks noGrp="1"/>
          </p:cNvSpPr>
          <p:nvPr>
            <p:ph type="ctrTitle"/>
          </p:nvPr>
        </p:nvSpPr>
        <p:spPr/>
        <p:txBody>
          <a:bodyPr/>
          <a:lstStyle/>
          <a:p>
            <a:r>
              <a:rPr lang="cs-CZ"/>
              <a:t>Co rádi děláte?</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cs-CZ"/>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hlapecký a dívčí klub Bellevue 1 | od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cs-CZ"/>
              <a:t>Využijte programování jako součást toho, co máte rádi</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cs-CZ"/>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9" y="0"/>
            <a:ext cx="9116501" cy="5715000"/>
          </a:xfrm>
          <a:prstGeom prst="rect">
            <a:avLst/>
          </a:prstGeom>
        </p:spPr>
      </p:pic>
      <p:sp>
        <p:nvSpPr>
          <p:cNvPr id="3" name="Rectangle 2" descr="&#10;"/>
          <p:cNvSpPr/>
          <p:nvPr/>
        </p:nvSpPr>
        <p:spPr>
          <a:xfrm>
            <a:off x="333561" y="1519626"/>
            <a:ext cx="4475748" cy="3416320"/>
          </a:xfrm>
          <a:prstGeom prst="rect">
            <a:avLst/>
          </a:prstGeom>
        </p:spPr>
        <p:txBody>
          <a:bodyPr wrap="square">
            <a:spAutoFit/>
          </a:bodyPr>
          <a:lstStyle/>
          <a:p>
            <a:r>
              <a:rPr lang="cs-CZ" sz="3600" dirty="0">
                <a:solidFill>
                  <a:schemeClr val="bg1"/>
                </a:solidFill>
                <a:latin typeface="Segoe UI Light" panose="020B0502040204020203" pitchFamily="34" charset="0"/>
              </a:rPr>
              <a:t>Studiem programování se můžete naučit, jak ještě vylepšit své zábavné činnosti a to s pomocí počítačů!</a:t>
            </a:r>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420333" cy="1200329"/>
          </a:xfrm>
          <a:prstGeom prst="rect">
            <a:avLst/>
          </a:prstGeom>
        </p:spPr>
        <p:txBody>
          <a:bodyPr wrap="square">
            <a:spAutoFit/>
          </a:bodyPr>
          <a:lstStyle/>
          <a:p>
            <a:r>
              <a:rPr lang="cs-CZ" sz="3600" dirty="0">
                <a:solidFill>
                  <a:schemeClr val="bg1"/>
                </a:solidFill>
                <a:latin typeface="Segoe UI Light" panose="020B0502040204020203" pitchFamily="34" charset="0"/>
              </a:rPr>
              <a:t>Minecraft Hour of Code</a:t>
            </a:r>
            <a:r>
              <a:rPr lang="en-US" sz="3600" baseline="30000" dirty="0">
                <a:solidFill>
                  <a:schemeClr val="bg1"/>
                </a:solidFill>
                <a:latin typeface="Segoe UI Light" panose="020B0502040204020203" pitchFamily="34" charset="0"/>
              </a:rPr>
              <a:t>TM</a:t>
            </a:r>
            <a:r>
              <a:rPr lang="cs-CZ" sz="3600" dirty="0">
                <a:solidFill>
                  <a:schemeClr val="bg1"/>
                </a:solidFill>
                <a:latin typeface="Segoe UI Light" panose="020B0502040204020203" pitchFamily="34" charset="0"/>
              </a:rPr>
              <a:t>: </a:t>
            </a:r>
          </a:p>
          <a:p>
            <a:r>
              <a:rPr lang="cs-CZ"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cs-CZ"/>
              <a:t>Jak to funguje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cs-CZ"/>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492443"/>
          </a:xfrm>
          <a:prstGeom prst="rect">
            <a:avLst/>
          </a:prstGeom>
        </p:spPr>
        <p:txBody>
          <a:bodyPr wrap="square">
            <a:spAutoFit/>
          </a:bodyPr>
          <a:lstStyle/>
          <a:p>
            <a:pPr algn="ctr"/>
            <a:r>
              <a:rPr lang="cs-CZ" sz="2600" dirty="0">
                <a:latin typeface="Segoe UI Light" panose="020B0502040204020203" pitchFamily="34" charset="0"/>
              </a:rPr>
              <a:t>Svoji novou výukovou lekci najdete na webu Code.org/Minecraft</a:t>
            </a:r>
          </a:p>
        </p:txBody>
      </p:sp>
      <p:sp>
        <p:nvSpPr>
          <p:cNvPr id="6" name="Title 5" hidden="1"/>
          <p:cNvSpPr>
            <a:spLocks noGrp="1"/>
          </p:cNvSpPr>
          <p:nvPr>
            <p:ph type="ctrTitle"/>
          </p:nvPr>
        </p:nvSpPr>
        <p:spPr/>
        <p:txBody>
          <a:bodyPr/>
          <a:lstStyle/>
          <a:p>
            <a:r>
              <a:rPr lang="cs-CZ"/>
              <a:t>Najděte svoji výukovou lekci</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cs-CZ"/>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cs-CZ" sz="3600">
                <a:solidFill>
                  <a:schemeClr val="bg1"/>
                </a:solidFill>
                <a:latin typeface="Segoe UI Light" panose="020B0502040204020203" pitchFamily="34" charset="0"/>
              </a:rPr>
              <a:t>Zakončení</a:t>
            </a:r>
          </a:p>
        </p:txBody>
      </p:sp>
      <p:sp>
        <p:nvSpPr>
          <p:cNvPr id="4" name="Title 3" hidden="1"/>
          <p:cNvSpPr>
            <a:spLocks noGrp="1"/>
          </p:cNvSpPr>
          <p:nvPr>
            <p:ph type="ctrTitle"/>
          </p:nvPr>
        </p:nvSpPr>
        <p:spPr/>
        <p:txBody>
          <a:bodyPr/>
          <a:lstStyle/>
          <a:p>
            <a:r>
              <a:rPr lang="cs-CZ"/>
              <a:t>Zakončení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cs-CZ"/>
          </a:p>
        </p:txBody>
      </p:sp>
      <p:pic>
        <p:nvPicPr>
          <p:cNvPr id="5" name="Picture 4" descr="Klipart &lt;strong&gt;přesýpacích hodin&lt;/strong&g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Diskuze</a:t>
            </a:r>
          </a:p>
        </p:txBody>
      </p:sp>
      <p:sp>
        <p:nvSpPr>
          <p:cNvPr id="15" name="Rectangle 14" descr="&#10;"/>
          <p:cNvSpPr/>
          <p:nvPr/>
        </p:nvSpPr>
        <p:spPr>
          <a:xfrm>
            <a:off x="4811940" y="1945097"/>
            <a:ext cx="4122200" cy="1754326"/>
          </a:xfrm>
          <a:prstGeom prst="rect">
            <a:avLst/>
          </a:prstGeom>
        </p:spPr>
        <p:txBody>
          <a:bodyPr wrap="square">
            <a:spAutoFit/>
          </a:bodyPr>
          <a:lstStyle/>
          <a:p>
            <a:r>
              <a:rPr lang="cs-CZ" sz="3600" dirty="0">
                <a:latin typeface="Segoe UI Light" panose="020B0502040204020203" pitchFamily="34" charset="0"/>
              </a:rPr>
              <a:t>Teď, když jste si vyzkoušeli výukovou lekci: co je to kód?</a:t>
            </a:r>
          </a:p>
        </p:txBody>
      </p:sp>
      <p:sp>
        <p:nvSpPr>
          <p:cNvPr id="4" name="Title 3" hidden="1"/>
          <p:cNvSpPr>
            <a:spLocks noGrp="1"/>
          </p:cNvSpPr>
          <p:nvPr>
            <p:ph type="ctrTitle"/>
          </p:nvPr>
        </p:nvSpPr>
        <p:spPr/>
        <p:txBody>
          <a:bodyPr/>
          <a:lstStyle/>
          <a:p>
            <a:r>
              <a:rPr lang="cs-CZ"/>
              <a:t>Co si myslíte o programování?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cs-CZ"/>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cs-CZ" sz="4800" b="0">
                <a:solidFill>
                  <a:schemeClr val="bg1"/>
                </a:solidFill>
                <a:latin typeface="Segoe UI Light" panose="020B0502040204020203" pitchFamily="34" charset="0"/>
              </a:rPr>
              <a:t>Zvládli jste to!</a:t>
            </a:r>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cs-CZ" sz="3600">
                <a:solidFill>
                  <a:prstClr val="white"/>
                </a:solidFill>
                <a:latin typeface="Segoe UI Light" panose="020B0502040204020203" pitchFamily="34" charset="0"/>
              </a:rPr>
              <a:t>Co se můžete naučit dál? </a:t>
            </a:r>
          </a:p>
          <a:p>
            <a:pPr lvl="0"/>
            <a:r>
              <a:rPr lang="cs-CZ" sz="3600">
                <a:solidFill>
                  <a:prstClr val="white"/>
                </a:solidFill>
                <a:latin typeface="Segoe UI Light" panose="020B0502040204020203" pitchFamily="34" charset="0"/>
              </a:rPr>
              <a:t>Tady to nemusí skončit! </a:t>
            </a:r>
          </a:p>
          <a:p>
            <a:pPr lvl="0"/>
            <a:r>
              <a:rPr lang="cs-CZ"/>
              <a:t> </a:t>
            </a:r>
          </a:p>
          <a:p>
            <a:pPr lvl="0"/>
            <a:r>
              <a:rPr lang="cs-CZ" sz="1800">
                <a:solidFill>
                  <a:prstClr val="white"/>
                </a:solidFill>
                <a:latin typeface="Segoe UI Light" panose="020B0502040204020203" pitchFamily="34" charset="0"/>
              </a:rPr>
              <a:t>Níže naleznete postup, který můžete využít k oslavě, pokračování v učení a další zábavě!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latin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cs-CZ" sz="2800">
                <a:solidFill>
                  <a:schemeClr val="bg1"/>
                </a:solidFill>
                <a:latin typeface="Segoe UI Light" panose="020B0502040204020203" pitchFamily="34" charset="0"/>
              </a:rPr>
              <a:t>Získejte svůj certifikát.</a:t>
            </a:r>
          </a:p>
        </p:txBody>
      </p:sp>
      <p:sp>
        <p:nvSpPr>
          <p:cNvPr id="57" name="TextBox 56"/>
          <p:cNvSpPr txBox="1"/>
          <p:nvPr/>
        </p:nvSpPr>
        <p:spPr>
          <a:xfrm>
            <a:off x="571489" y="4054943"/>
            <a:ext cx="2206625" cy="1200329"/>
          </a:xfrm>
          <a:prstGeom prst="rect">
            <a:avLst/>
          </a:prstGeom>
          <a:noFill/>
        </p:spPr>
        <p:txBody>
          <a:bodyPr wrap="square" rtlCol="0">
            <a:spAutoFit/>
          </a:bodyPr>
          <a:lstStyle/>
          <a:p>
            <a:r>
              <a:rPr lang="cs-CZ" sz="1800" dirty="0">
                <a:solidFill>
                  <a:schemeClr val="bg1"/>
                </a:solidFill>
                <a:latin typeface="Segoe UI Light" panose="020B0502040204020203" pitchFamily="34" charset="0"/>
              </a:rPr>
              <a:t>Gratulujeme! Zvládli jste to! Svůj certifikát najdete na konci výukové lekce.</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latin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cs-CZ" sz="2800">
                <a:solidFill>
                  <a:schemeClr val="bg1"/>
                </a:solidFill>
                <a:latin typeface="Segoe UI Light" panose="020B0502040204020203" pitchFamily="34" charset="0"/>
              </a:rPr>
              <a:t>Hrajte si dál.</a:t>
            </a:r>
          </a:p>
        </p:txBody>
      </p:sp>
      <p:sp>
        <p:nvSpPr>
          <p:cNvPr id="53" name="Rectangle 52" descr="&#10;"/>
          <p:cNvSpPr/>
          <p:nvPr/>
        </p:nvSpPr>
        <p:spPr>
          <a:xfrm>
            <a:off x="3051597" y="4060560"/>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cs-CZ" sz="1800">
                <a:solidFill>
                  <a:schemeClr val="bg1"/>
                </a:solidFill>
                <a:latin typeface="Segoe UI Light" panose="020B0502040204020203" pitchFamily="34" charset="0"/>
              </a:rPr>
              <a:t>Nahrajte svůj kód do Minecraftu: Education Edition a uvidíte, že váš kód ožije ve skutečné hře!</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a:latin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cs-CZ" sz="2800">
                <a:solidFill>
                  <a:schemeClr val="bg1"/>
                </a:solidFill>
                <a:latin typeface="Segoe UI Light" panose="020B0502040204020203" pitchFamily="34" charset="0"/>
              </a:rPr>
              <a:t>Dál se učte.</a:t>
            </a:r>
          </a:p>
        </p:txBody>
      </p:sp>
      <p:sp>
        <p:nvSpPr>
          <p:cNvPr id="55" name="Rectangle 54" descr="&#10;"/>
          <p:cNvSpPr/>
          <p:nvPr/>
        </p:nvSpPr>
        <p:spPr>
          <a:xfrm>
            <a:off x="6018618" y="4054943"/>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cs-CZ" sz="1800">
                <a:solidFill>
                  <a:schemeClr val="bg1"/>
                </a:solidFill>
                <a:latin typeface="Segoe UI Light" panose="020B0502040204020203" pitchFamily="34" charset="0"/>
              </a:rPr>
              <a:t>Zkoumejte další prostředky na webu Microsoft.com/</a:t>
            </a:r>
          </a:p>
          <a:p>
            <a:r>
              <a:rPr lang="cs-CZ" sz="1800">
                <a:solidFill>
                  <a:schemeClr val="bg1"/>
                </a:solidFill>
                <a:latin typeface="Segoe UI Light" panose="020B0502040204020203" pitchFamily="34" charset="0"/>
              </a:rPr>
              <a:t>digitální schopnosti</a:t>
            </a:r>
            <a:endParaRPr lang="cs-CZ" sz="180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cs-CZ"/>
              <a:t>Další postup</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cs-CZ"/>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992471" y="2135936"/>
            <a:ext cx="3099841" cy="1754326"/>
          </a:xfrm>
          <a:prstGeom prst="rect">
            <a:avLst/>
          </a:prstGeom>
        </p:spPr>
        <p:txBody>
          <a:bodyPr wrap="square">
            <a:spAutoFit/>
          </a:bodyPr>
          <a:lstStyle/>
          <a:p>
            <a:r>
              <a:rPr lang="cs-CZ" sz="3600" dirty="0">
                <a:solidFill>
                  <a:schemeClr val="bg1"/>
                </a:solidFill>
                <a:latin typeface="Segoe UI Light" panose="020B0502040204020203" pitchFamily="34" charset="0"/>
              </a:rPr>
              <a:t>Pojďme si promluvit </a:t>
            </a:r>
            <a:br>
              <a:rPr lang="en-US" sz="3600" dirty="0">
                <a:solidFill>
                  <a:schemeClr val="bg1"/>
                </a:solidFill>
                <a:latin typeface="Segoe UI Light" panose="020B0502040204020203" pitchFamily="34" charset="0"/>
              </a:rPr>
            </a:br>
            <a:r>
              <a:rPr lang="cs-CZ" sz="3600" dirty="0">
                <a:solidFill>
                  <a:schemeClr val="bg1"/>
                </a:solidFill>
                <a:latin typeface="Segoe UI Light" panose="020B0502040204020203" pitchFamily="34" charset="0"/>
              </a:rPr>
              <a:t>o kódu!</a:t>
            </a:r>
          </a:p>
        </p:txBody>
      </p:sp>
      <p:pic>
        <p:nvPicPr>
          <p:cNvPr id="3" name="Picture 2" descr="Kartonová raketa letí podél barevné duhy" title="Kartonová raketa letí podél barevné duh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cs-CZ"/>
              <a:t>Pojďme si promluvit o programování</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cs-CZ"/>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kupina chlapců a dívek vzhlíží s úsměvem ze sdíleného notebooku, kde pracují, ke kameře.&#10;" title="Skupina chlapců a dívek vzhlíží s úsměvem ze sdíleného notebooku, kde pracují, ke kameř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Děkujeme, že jste se zapojili&#10;Hour of Code™&#10;"/>
          <p:cNvSpPr/>
          <p:nvPr/>
        </p:nvSpPr>
        <p:spPr>
          <a:xfrm>
            <a:off x="437177" y="2244267"/>
            <a:ext cx="7322866" cy="1200329"/>
          </a:xfrm>
          <a:prstGeom prst="rect">
            <a:avLst/>
          </a:prstGeom>
        </p:spPr>
        <p:txBody>
          <a:bodyPr wrap="square">
            <a:spAutoFit/>
          </a:bodyPr>
          <a:lstStyle/>
          <a:p>
            <a:r>
              <a:rPr lang="cs-CZ" sz="3600" dirty="0">
                <a:solidFill>
                  <a:schemeClr val="bg1"/>
                </a:solidFill>
                <a:latin typeface="Segoe UI Light" panose="020B0502040204020203" pitchFamily="34" charset="0"/>
              </a:rPr>
              <a:t>Děkujeme, že jste se zapojili</a:t>
            </a:r>
          </a:p>
          <a:p>
            <a:r>
              <a:rPr lang="cs-CZ" sz="3600" dirty="0">
                <a:solidFill>
                  <a:schemeClr val="bg1"/>
                </a:solidFill>
                <a:latin typeface="Segoe UI Light" panose="020B0502040204020203" pitchFamily="34" charset="0"/>
              </a:rPr>
              <a:t>Minecraft Hour of Code</a:t>
            </a:r>
            <a:r>
              <a:rPr lang="en-US" sz="3600" baseline="30000" dirty="0">
                <a:solidFill>
                  <a:schemeClr val="bg1"/>
                </a:solidFill>
                <a:latin typeface="Segoe UI Light" panose="020B0502040204020203" pitchFamily="34" charset="0"/>
              </a:rPr>
              <a:t>TM</a:t>
            </a:r>
            <a:endParaRPr lang="cs-CZ" sz="3600" baseline="30000" dirty="0">
              <a:solidFill>
                <a:schemeClr val="bg1"/>
              </a:solidFill>
              <a:latin typeface="Segoe UI Light" panose="020B0502040204020203" pitchFamily="34" charset="0"/>
            </a:endParaRPr>
          </a:p>
        </p:txBody>
      </p:sp>
      <p:sp>
        <p:nvSpPr>
          <p:cNvPr id="5" name="Title 4" hidden="1"/>
          <p:cNvSpPr>
            <a:spLocks noGrp="1"/>
          </p:cNvSpPr>
          <p:nvPr>
            <p:ph type="ctrTitle"/>
          </p:nvPr>
        </p:nvSpPr>
        <p:spPr/>
        <p:txBody>
          <a:bodyPr/>
          <a:lstStyle/>
          <a:p>
            <a:r>
              <a:rPr lang="cs-CZ"/>
              <a:t>Děkujeme, že jste se zapojili.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cs-CZ"/>
          </a:p>
        </p:txBody>
      </p:sp>
      <p:sp>
        <p:nvSpPr>
          <p:cNvPr id="2" name="Rectangle 1">
            <a:extLst>
              <a:ext uri="{FF2B5EF4-FFF2-40B4-BE49-F238E27FC236}">
                <a16:creationId xmlns:a16="http://schemas.microsoft.com/office/drawing/2014/main" id="{1E91836C-D4F0-4EE4-8854-E01D9E8AF8EF}"/>
              </a:ext>
            </a:extLst>
          </p:cNvPr>
          <p:cNvSpPr/>
          <p:nvPr/>
        </p:nvSpPr>
        <p:spPr>
          <a:xfrm>
            <a:off x="369162" y="4347123"/>
            <a:ext cx="5102247" cy="1015663"/>
          </a:xfrm>
          <a:prstGeom prst="rect">
            <a:avLst/>
          </a:prstGeom>
        </p:spPr>
        <p:txBody>
          <a:bodyPr wrap="square">
            <a:spAutoFit/>
          </a:bodyPr>
          <a:lstStyle/>
          <a:p>
            <a:pPr lvl="0">
              <a:defRPr/>
            </a:pPr>
            <a:endParaRPr lang="cs-CZ"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cs-CZ" sz="1200" dirty="0">
                <a:solidFill>
                  <a:schemeClr val="bg1"/>
                </a:solidFill>
              </a:rPr>
              <a:t>© Code.org, 2017. Code.org®, logo CODE a Hour of Code® jsou ochranné známky organizace Code.org</a:t>
            </a:r>
            <a:endParaRPr lang="cs-CZ"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cs-CZ" sz="1200" dirty="0">
                <a:solidFill>
                  <a:schemeClr val="bg1"/>
                </a:solidFill>
              </a:rPr>
              <a:t>Mojang © 2017. „Minecraft“ je ochranná známka společnosti Mojang AB</a:t>
            </a:r>
          </a:p>
          <a:p>
            <a:pPr lvl="0">
              <a:defRPr/>
            </a:pPr>
            <a:r>
              <a:rPr lang="cs-CZ" sz="1200" dirty="0">
                <a:solidFill>
                  <a:schemeClr val="bg1"/>
                </a:solidFill>
              </a:rPr>
              <a:t>© 2017 Microsoft Corporation. Všechna práva vyhrazena.</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Malé dítě na základní škole píšící na notebooku. Video Hour of Code od organizace Code.org&#10;" title="Video Hour of Code od organizace Code.org"/>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cs-CZ" dirty="0"/>
              <a:t>Video Hour of Code™ od organizace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cs-CZ"/>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Otázka</a:t>
            </a:r>
          </a:p>
        </p:txBody>
      </p:sp>
      <p:sp>
        <p:nvSpPr>
          <p:cNvPr id="15" name="Rectangle 14" descr="&#10;"/>
          <p:cNvSpPr/>
          <p:nvPr/>
        </p:nvSpPr>
        <p:spPr>
          <a:xfrm>
            <a:off x="5021800" y="1149340"/>
            <a:ext cx="3657599" cy="3416320"/>
          </a:xfrm>
          <a:prstGeom prst="rect">
            <a:avLst/>
          </a:prstGeom>
        </p:spPr>
        <p:txBody>
          <a:bodyPr wrap="square">
            <a:spAutoFit/>
          </a:bodyPr>
          <a:lstStyle/>
          <a:p>
            <a:r>
              <a:rPr lang="cs-CZ" sz="3600">
                <a:latin typeface="Segoe UI Light" panose="020B0502040204020203" pitchFamily="34" charset="0"/>
              </a:rPr>
              <a:t>Co je to kód?</a:t>
            </a:r>
          </a:p>
          <a:p>
            <a:endParaRPr lang="cs-CZ" sz="3600">
              <a:latin typeface="Segoe UI Light" panose="020B0502040204020203" pitchFamily="34" charset="0"/>
              <a:ea typeface="Segoe Pro Light" charset="0"/>
              <a:cs typeface="Segoe UI Light" panose="020B0502040204020203" pitchFamily="34" charset="0"/>
            </a:endParaRPr>
          </a:p>
          <a:p>
            <a:r>
              <a:rPr lang="cs-CZ" sz="3600">
                <a:latin typeface="Segoe UI Light" panose="020B0502040204020203" pitchFamily="34" charset="0"/>
              </a:rPr>
              <a:t>Co vás napadne, když uslyšíte slovo „kód“?</a:t>
            </a:r>
            <a:endParaRPr lang="cs-CZ" sz="180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cs-CZ"/>
              <a:t>Co víte o „programování?“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cs-CZ"/>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695700" cy="1754326"/>
          </a:xfrm>
          <a:prstGeom prst="rect">
            <a:avLst/>
          </a:prstGeom>
        </p:spPr>
        <p:txBody>
          <a:bodyPr wrap="square">
            <a:spAutoFit/>
          </a:bodyPr>
          <a:lstStyle/>
          <a:p>
            <a:r>
              <a:rPr lang="cs-CZ" sz="3600">
                <a:solidFill>
                  <a:schemeClr val="bg1"/>
                </a:solidFill>
                <a:latin typeface="Segoe UI Light" panose="020B0502040204020203" pitchFamily="34" charset="0"/>
              </a:rPr>
              <a:t>Programování představuje způsob, jak se aplikace a webové stránky vytváří.</a:t>
            </a:r>
          </a:p>
        </p:txBody>
      </p:sp>
      <p:pic>
        <p:nvPicPr>
          <p:cNvPr id="3" name="Picture 2" descr="Animovaný chlapec zavře své oči a usmívá se, když přemýšlí o různých způsobech, kterými se kód dotýká jeho života. Robot, fialový slon, mobilní telefon a kytara jsou mezi mnoha náhodnými, zábavnými obrázky, které se zdánlivě vynoří z horní části chlapcovy hlavy jako výsledek jeho představivosti." title="Animovaný chlapec si představuje způsoby, kde se kód nachází v jeho životě"/>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cs-CZ"/>
              <a:t>Programování je…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cs-CZ"/>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Chlapec říká, „Ahoj!“ tabletu a mobilnímu zařízení a zařízení pouze odpoví, „?“ - Chlapci nerozumí, protože nehovoří jejich jazykem.&#10;" title="Chlapec hovoří s počítačem v angličtině"/>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cs-CZ" sz="3200">
                  <a:latin typeface="Segoe UI Light" panose="020B0502040204020203" pitchFamily="34" charset="0"/>
                </a:rPr>
                <a:t>Ahoj!</a:t>
              </a:r>
              <a:endParaRPr lang="cs-CZ" sz="3200" b="1">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cs-CZ" sz="3200">
                    <a:latin typeface="Segoe UI Light" panose="020B0502040204020203" pitchFamily="34" charset="0"/>
                  </a:rPr>
                  <a:t>?</a:t>
                </a:r>
                <a:endParaRPr lang="cs-CZ" sz="3200" b="1">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cs-CZ"/>
              <a:t>S počítači můžete komunikovat</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cs-CZ"/>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Dívka mluví na tablet a mobilní zařízení v kódu. Zařízení rozumí, protože dívka hovoří jejich jazykem: Kód." title="Dívka mluví s počítačem v kódu"/>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cs-CZ" sz="3200">
                  <a:latin typeface="Segoe UI Light" panose="020B0502040204020203" pitchFamily="34" charset="0"/>
                </a:rPr>
                <a:t>&lt;/&gt; {}</a:t>
              </a:r>
              <a:endParaRPr lang="cs-CZ" sz="3200" b="1">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cs-CZ" sz="3200">
                    <a:latin typeface="Segoe UI Light" panose="020B0502040204020203" pitchFamily="34" charset="0"/>
                  </a:rPr>
                  <a:t>:)</a:t>
                </a:r>
                <a:endParaRPr lang="cs-CZ" sz="3200" b="1">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cs-CZ"/>
              <a:t>Počítače rozumí jazyku kódu</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cs-CZ"/>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7799" y="2540668"/>
            <a:ext cx="4197685" cy="646331"/>
          </a:xfrm>
          <a:prstGeom prst="rect">
            <a:avLst/>
          </a:prstGeom>
        </p:spPr>
        <p:txBody>
          <a:bodyPr wrap="square">
            <a:spAutoFit/>
          </a:bodyPr>
          <a:lstStyle/>
          <a:p>
            <a:r>
              <a:rPr lang="cs-CZ" sz="3600" dirty="0">
                <a:solidFill>
                  <a:schemeClr val="bg1"/>
                </a:solidFill>
                <a:latin typeface="Segoe UI Light" panose="020B0502040204020203" pitchFamily="34" charset="0"/>
              </a:rPr>
              <a:t>Programování je o…</a:t>
            </a:r>
          </a:p>
        </p:txBody>
      </p:sp>
      <p:pic>
        <p:nvPicPr>
          <p:cNvPr id="8" name="Picture 7" descr="Bot a Želva stojí na bloku" title="Bot a Želva stojí na bloku"/>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cs-CZ"/>
              <a:t>Co je to programování?</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cs-CZ"/>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cs-CZ" sz="3600">
                <a:solidFill>
                  <a:schemeClr val="bg1"/>
                </a:solidFill>
                <a:latin typeface="Segoe UI Light" panose="020B0502040204020203" pitchFamily="34" charset="0"/>
              </a:rPr>
              <a:t>Řešení problémů</a:t>
            </a:r>
          </a:p>
        </p:txBody>
      </p:sp>
      <p:pic>
        <p:nvPicPr>
          <p:cNvPr id="10" name="Picture 9" descr="Barevná hračka skládání koleček na sebe podobající se člověku se dvěma nohama a dvěma očima stojí na bloku" title="Barevná hračka skládání koleček na sebe podobající se člověku se dvěma nohama a dvěma očima stojí na bloku"/>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cs-CZ"/>
              <a:t>Řešení problémů</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cs-CZ"/>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52A4CE-5BBF-4C96-93F5-8D18FE4A30E8}">
  <ds:schemaRefs>
    <ds:schemaRef ds:uri="http://schemas.microsoft.com/sharepoint/v3/contenttype/forms"/>
  </ds:schemaRefs>
</ds:datastoreItem>
</file>

<file path=customXml/itemProps2.xml><?xml version="1.0" encoding="utf-8"?>
<ds:datastoreItem xmlns:ds="http://schemas.openxmlformats.org/officeDocument/2006/customXml" ds:itemID="{9699B5CC-78B5-4F8C-BED5-3F9140D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2029</Words>
  <Application>Microsoft Office PowerPoint</Application>
  <PresentationFormat>On-screen Show (16:10)</PresentationFormat>
  <Paragraphs>331</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handy</vt:lpstr>
      <vt:lpstr>Arial</vt:lpstr>
      <vt:lpstr>Calibri</vt:lpstr>
      <vt:lpstr>Calibri Light</vt:lpstr>
      <vt:lpstr>Segoe Pro Light</vt:lpstr>
      <vt:lpstr>Segoe UI Light</vt:lpstr>
      <vt:lpstr>Office Theme</vt:lpstr>
      <vt:lpstr>Vítejte na akci Hour of Code™</vt:lpstr>
      <vt:lpstr>Pojďme si promluvit o programování</vt:lpstr>
      <vt:lpstr>Video Hour of Code™ od organizace Code.org</vt:lpstr>
      <vt:lpstr>Co víte o „programování?“ </vt:lpstr>
      <vt:lpstr>Programování je… </vt:lpstr>
      <vt:lpstr>S počítači můžete komunikovat</vt:lpstr>
      <vt:lpstr>Počítače rozumí jazyku kódu</vt:lpstr>
      <vt:lpstr>Co je to programování?</vt:lpstr>
      <vt:lpstr>Řešení problémů</vt:lpstr>
      <vt:lpstr>Využijte svoji představivost</vt:lpstr>
      <vt:lpstr>Spolupráce s kamarády</vt:lpstr>
      <vt:lpstr>Co rádi děláte?</vt:lpstr>
      <vt:lpstr>Využijte programování jako součást toho, co máte rádi</vt:lpstr>
      <vt:lpstr>Jak to funguje </vt:lpstr>
      <vt:lpstr>Najděte svoji výukovou lekci</vt:lpstr>
      <vt:lpstr>Zakončení </vt:lpstr>
      <vt:lpstr>Co si myslíte o programování? </vt:lpstr>
      <vt:lpstr>PowerPoint Presentation</vt:lpstr>
      <vt:lpstr>Další postup</vt:lpstr>
      <vt:lpstr>Děkujeme, že jste se zapojili.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cp:revision>2</cp:revision>
  <dcterms:modified xsi:type="dcterms:W3CDTF">2017-11-02T08:06:27Z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